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40"/>
  </p:notesMasterIdLst>
  <p:handoutMasterIdLst>
    <p:handoutMasterId r:id="rId41"/>
  </p:handoutMasterIdLst>
  <p:sldIdLst>
    <p:sldId id="256" r:id="rId5"/>
    <p:sldId id="358" r:id="rId6"/>
    <p:sldId id="270" r:id="rId7"/>
    <p:sldId id="365" r:id="rId8"/>
    <p:sldId id="361" r:id="rId9"/>
    <p:sldId id="362" r:id="rId10"/>
    <p:sldId id="363" r:id="rId11"/>
    <p:sldId id="364" r:id="rId12"/>
    <p:sldId id="360" r:id="rId13"/>
    <p:sldId id="367" r:id="rId14"/>
    <p:sldId id="387" r:id="rId15"/>
    <p:sldId id="342" r:id="rId16"/>
    <p:sldId id="368" r:id="rId17"/>
    <p:sldId id="369" r:id="rId18"/>
    <p:sldId id="388" r:id="rId19"/>
    <p:sldId id="370" r:id="rId20"/>
    <p:sldId id="371" r:id="rId21"/>
    <p:sldId id="389" r:id="rId22"/>
    <p:sldId id="372" r:id="rId23"/>
    <p:sldId id="373" r:id="rId24"/>
    <p:sldId id="374" r:id="rId25"/>
    <p:sldId id="375" r:id="rId26"/>
    <p:sldId id="376" r:id="rId27"/>
    <p:sldId id="384" r:id="rId28"/>
    <p:sldId id="386" r:id="rId29"/>
    <p:sldId id="390" r:id="rId30"/>
    <p:sldId id="385" r:id="rId31"/>
    <p:sldId id="377" r:id="rId32"/>
    <p:sldId id="378" r:id="rId33"/>
    <p:sldId id="379" r:id="rId34"/>
    <p:sldId id="380" r:id="rId35"/>
    <p:sldId id="381" r:id="rId36"/>
    <p:sldId id="382" r:id="rId37"/>
    <p:sldId id="359" r:id="rId38"/>
    <p:sldId id="26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58"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9ED42D-8F4F-409C-B8AE-A36EBBB24683}" type="datetimeFigureOut">
              <a:rPr lang="es-ES" smtClean="0"/>
              <a:t>14/09/2015</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F7858E-8AC5-4FF9-A9AF-0B6B65C17063}" type="slidenum">
              <a:rPr lang="es-ES" smtClean="0"/>
              <a:t>‹#›</a:t>
            </a:fld>
            <a:endParaRPr lang="es-ES"/>
          </a:p>
        </p:txBody>
      </p:sp>
    </p:spTree>
    <p:extLst>
      <p:ext uri="{BB962C8B-B14F-4D97-AF65-F5344CB8AC3E}">
        <p14:creationId xmlns:p14="http://schemas.microsoft.com/office/powerpoint/2010/main" val="3424066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9/14/2015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9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F6749EE-0623-43D7-8084-EC6C776BBF87}" type="slidenum">
              <a:rPr lang="en-US" smtClean="0"/>
              <a:t>35</a:t>
            </a:fld>
            <a:endParaRPr lang="en-US"/>
          </a:p>
        </p:txBody>
      </p:sp>
    </p:spTree>
    <p:extLst>
      <p:ext uri="{BB962C8B-B14F-4D97-AF65-F5344CB8AC3E}">
        <p14:creationId xmlns:p14="http://schemas.microsoft.com/office/powerpoint/2010/main" val="128516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A7C1A6-3F6E-4A0C-A01A-2F04D27288E6}" type="slidenum">
              <a:rPr lang="en-GB" smtClean="0"/>
              <a:pPr/>
              <a:t>5</a:t>
            </a:fld>
            <a:endParaRPr lang="en-GB" dirty="0"/>
          </a:p>
        </p:txBody>
      </p:sp>
    </p:spTree>
    <p:extLst>
      <p:ext uri="{BB962C8B-B14F-4D97-AF65-F5344CB8AC3E}">
        <p14:creationId xmlns:p14="http://schemas.microsoft.com/office/powerpoint/2010/main" val="2005818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516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1457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33236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48540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8081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9/14/2015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80002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34</a:t>
            </a:fld>
            <a:endParaRPr lang="en-US"/>
          </a:p>
        </p:txBody>
      </p:sp>
    </p:spTree>
    <p:extLst>
      <p:ext uri="{BB962C8B-B14F-4D97-AF65-F5344CB8AC3E}">
        <p14:creationId xmlns:p14="http://schemas.microsoft.com/office/powerpoint/2010/main" val="376578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772256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169643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902210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3266864088"/>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668314332"/>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15472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Tree>
    <p:extLst>
      <p:ext uri="{BB962C8B-B14F-4D97-AF65-F5344CB8AC3E}">
        <p14:creationId xmlns:p14="http://schemas.microsoft.com/office/powerpoint/2010/main" val="296408395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4" name="TextBox 33"/>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46" name="TextBox 45"/>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11528169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3"/>
            <a:ext cx="10972800" cy="402674"/>
          </a:xfrm>
        </p:spPr>
        <p:txBody>
          <a:bodyPr/>
          <a:lstStyle>
            <a:lvl1pPr marL="0" indent="0">
              <a:buNone/>
              <a:defRPr sz="1600">
                <a:solidFill>
                  <a:schemeClr val="tx1"/>
                </a:solidFill>
              </a:defRPr>
            </a:lvl1pPr>
            <a:lvl2pPr marL="232773" indent="0">
              <a:buNone/>
              <a:defRPr sz="1600">
                <a:solidFill>
                  <a:schemeClr val="tx1"/>
                </a:solidFill>
              </a:defRPr>
            </a:lvl2pPr>
            <a:lvl3pPr marL="457084" indent="0">
              <a:buNone/>
              <a:defRPr sz="1600">
                <a:solidFill>
                  <a:schemeClr val="tx1"/>
                </a:solidFill>
              </a:defRPr>
            </a:lvl3pPr>
            <a:lvl4pPr marL="689855" indent="0">
              <a:buNone/>
              <a:defRPr sz="1600">
                <a:solidFill>
                  <a:schemeClr val="tx1"/>
                </a:solidFill>
              </a:defRPr>
            </a:lvl4pPr>
            <a:lvl5pPr marL="91416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570044" y="6347738"/>
            <a:ext cx="1465007" cy="184670"/>
          </a:xfrm>
          <a:prstGeom prst="rect">
            <a:avLst/>
          </a:prstGeom>
        </p:spPr>
        <p:txBody>
          <a:bodyPr/>
          <a:lstStyle/>
          <a:p>
            <a:fld id="{5C4A0D7F-3A04-401B-B93A-D2B4A04D7D6E}" type="datetime1">
              <a:rPr lang="en-US" smtClean="0">
                <a:solidFill>
                  <a:srgbClr val="979796">
                    <a:lumMod val="40000"/>
                    <a:lumOff val="60000"/>
                  </a:srgbClr>
                </a:solidFill>
              </a:rPr>
              <a:pPr/>
              <a:t>9/14/2015</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31880" y="6347739"/>
            <a:ext cx="1638164" cy="184671"/>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2"/>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41998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2326217"/>
            <a:ext cx="10972800" cy="2184808"/>
          </a:xfrm>
        </p:spPr>
        <p:txBody>
          <a:bodyPr/>
          <a:lstStyle>
            <a:lvl2pPr marL="766105" indent="-152375">
              <a:defRPr/>
            </a:lvl2pPr>
            <a:lvl3pPr marL="1371370" indent="-152375">
              <a:defRPr/>
            </a:lvl3pPr>
            <a:lvl4pPr marL="1985101" indent="-152375">
              <a:defRPr/>
            </a:lvl4pPr>
            <a:lvl5pPr marL="2590366"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570044" y="6347738"/>
            <a:ext cx="1465007" cy="184670"/>
          </a:xfrm>
          <a:prstGeom prst="rect">
            <a:avLst/>
          </a:prstGeom>
        </p:spPr>
        <p:txBody>
          <a:bodyPr/>
          <a:lstStyle/>
          <a:p>
            <a:fld id="{6DD3B76A-C5DE-4B9A-BEAE-BBF0DC17AAA8}" type="datetime1">
              <a:rPr lang="en-US" smtClean="0"/>
              <a:t>9/14/2015</a:t>
            </a:fld>
            <a:endParaRPr lang="en-US" dirty="0"/>
          </a:p>
        </p:txBody>
      </p:sp>
      <p:sp>
        <p:nvSpPr>
          <p:cNvPr id="14" name="Footer Placeholder 13"/>
          <p:cNvSpPr>
            <a:spLocks noGrp="1"/>
          </p:cNvSpPr>
          <p:nvPr>
            <p:ph type="ftr" sz="quarter" idx="19"/>
          </p:nvPr>
        </p:nvSpPr>
        <p:spPr>
          <a:xfrm>
            <a:off x="931880" y="6347739"/>
            <a:ext cx="1638164" cy="184671"/>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09601" y="6347739"/>
            <a:ext cx="305234" cy="184672"/>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452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5909779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0501154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423879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773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07090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390623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960158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SVQXDG</a:t>
            </a: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42" r:id="rId37"/>
    <p:sldLayoutId id="2147483747" r:id="rId38"/>
    <p:sldLayoutId id="2147483748" r:id="rId39"/>
    <p:sldLayoutId id="2147483749" r:id="rId40"/>
    <p:sldLayoutId id="2147483750" r:id="rId41"/>
    <p:sldLayoutId id="2147483751" r:id="rId42"/>
    <p:sldLayoutId id="2147483752" r:id="rId43"/>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0.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image" Target="../media/image19.png"/><Relationship Id="rId16" Type="http://schemas.openxmlformats.org/officeDocument/2006/relationships/image" Target="../media/image32.png"/><Relationship Id="rId1" Type="http://schemas.openxmlformats.org/officeDocument/2006/relationships/slideLayout" Target="../slideLayouts/slideLayout4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6.png"/><Relationship Id="rId3" Type="http://schemas.openxmlformats.org/officeDocument/2006/relationships/image" Target="../media/image19.png"/><Relationship Id="rId21" Type="http://schemas.openxmlformats.org/officeDocument/2006/relationships/image" Target="../media/image3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35.png"/><Relationship Id="rId20"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41.png"/><Relationship Id="rId10" Type="http://schemas.openxmlformats.org/officeDocument/2006/relationships/image" Target="../media/image26.png"/><Relationship Id="rId19" Type="http://schemas.openxmlformats.org/officeDocument/2006/relationships/image" Target="../media/image3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smtClean="0"/>
              <a:t>Desarrollo Microsoft Band</a:t>
            </a:r>
            <a:endParaRPr lang="en-US" dirty="0"/>
          </a:p>
        </p:txBody>
      </p:sp>
      <p:sp>
        <p:nvSpPr>
          <p:cNvPr id="2" name="Subtitle 1"/>
          <p:cNvSpPr>
            <a:spLocks noGrp="1"/>
          </p:cNvSpPr>
          <p:nvPr>
            <p:ph type="subTitle" idx="1"/>
          </p:nvPr>
        </p:nvSpPr>
        <p:spPr/>
        <p:txBody>
          <a:bodyPr/>
          <a:lstStyle/>
          <a:p>
            <a:r>
              <a:rPr lang="en-US" dirty="0" err="1" smtClean="0"/>
              <a:t>Utilizando</a:t>
            </a:r>
            <a:r>
              <a:rPr lang="en-US" dirty="0" smtClean="0"/>
              <a:t> Xamarin</a:t>
            </a:r>
          </a:p>
          <a:p>
            <a:r>
              <a:rPr lang="en-US" dirty="0" smtClean="0">
                <a:solidFill>
                  <a:schemeClr val="bg1">
                    <a:lumMod val="75000"/>
                  </a:schemeClr>
                </a:solidFill>
              </a:rPr>
              <a:t>Javier Suárez</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17113" y="1349456"/>
            <a:ext cx="8605649" cy="5217475"/>
          </a:xfrm>
        </p:spPr>
        <p:txBody>
          <a:bodyPr/>
          <a:lstStyle/>
          <a:p>
            <a:r>
              <a:rPr lang="en-US" sz="3137" dirty="0" smtClean="0"/>
              <a:t>Nos </a:t>
            </a:r>
            <a:r>
              <a:rPr lang="en-US" sz="3137" dirty="0" err="1" smtClean="0"/>
              <a:t>permite</a:t>
            </a:r>
            <a:r>
              <a:rPr lang="en-US" sz="3137" dirty="0" smtClean="0"/>
              <a:t> </a:t>
            </a:r>
            <a:r>
              <a:rPr lang="en-US" sz="3137" dirty="0" err="1" smtClean="0"/>
              <a:t>integrar</a:t>
            </a:r>
            <a:r>
              <a:rPr lang="en-US" sz="3137" dirty="0" smtClean="0"/>
              <a:t> Apps con la Microsoft Band</a:t>
            </a:r>
            <a:endParaRPr lang="en-US" sz="3137" dirty="0"/>
          </a:p>
          <a:p>
            <a:pPr lvl="1"/>
            <a:r>
              <a:rPr lang="en-US" sz="1568" dirty="0" err="1" smtClean="0"/>
              <a:t>Trataremos</a:t>
            </a:r>
            <a:r>
              <a:rPr lang="en-US" sz="1568" dirty="0" smtClean="0"/>
              <a:t> la Band </a:t>
            </a:r>
            <a:r>
              <a:rPr lang="en-US" sz="1568" dirty="0" err="1" smtClean="0"/>
              <a:t>como</a:t>
            </a:r>
            <a:r>
              <a:rPr lang="en-US" sz="1568" dirty="0" smtClean="0"/>
              <a:t> </a:t>
            </a:r>
            <a:r>
              <a:rPr lang="en-US" sz="1568" dirty="0" err="1" smtClean="0"/>
              <a:t>algo</a:t>
            </a:r>
            <a:r>
              <a:rPr lang="en-US" sz="1568" dirty="0" smtClean="0"/>
              <a:t> “programmable”</a:t>
            </a:r>
            <a:endParaRPr lang="en-US" sz="1568" dirty="0"/>
          </a:p>
          <a:p>
            <a:pPr lvl="1"/>
            <a:r>
              <a:rPr lang="en-US" sz="1568" i="1" dirty="0" err="1" smtClean="0"/>
              <a:t>Trabajaremos</a:t>
            </a:r>
            <a:r>
              <a:rPr lang="en-US" sz="1568" i="1" dirty="0" smtClean="0"/>
              <a:t> con el namespace </a:t>
            </a:r>
            <a:r>
              <a:rPr lang="en-US" sz="1568" i="1" dirty="0" err="1" smtClean="0"/>
              <a:t>Microsoft.Band.Portable</a:t>
            </a:r>
            <a:r>
              <a:rPr lang="en-US" sz="1568" i="1" dirty="0" smtClean="0"/>
              <a:t>,</a:t>
            </a:r>
            <a:r>
              <a:rPr lang="en-US" sz="1568" dirty="0" smtClean="0"/>
              <a:t> </a:t>
            </a:r>
            <a:r>
              <a:rPr lang="en-US" sz="1568" i="1" dirty="0" err="1"/>
              <a:t>IBandClient</a:t>
            </a:r>
            <a:r>
              <a:rPr lang="en-US" sz="1568" i="1" dirty="0"/>
              <a:t> </a:t>
            </a:r>
            <a:r>
              <a:rPr lang="en-US" sz="1568" dirty="0" err="1" smtClean="0"/>
              <a:t>representará</a:t>
            </a:r>
            <a:r>
              <a:rPr lang="en-US" sz="1568" dirty="0" smtClean="0"/>
              <a:t> </a:t>
            </a:r>
            <a:r>
              <a:rPr lang="en-US" sz="1568" dirty="0" err="1" smtClean="0"/>
              <a:t>una</a:t>
            </a:r>
            <a:r>
              <a:rPr lang="en-US" sz="1568" dirty="0" smtClean="0"/>
              <a:t> </a:t>
            </a:r>
            <a:r>
              <a:rPr lang="en-US" sz="1568" dirty="0"/>
              <a:t>Band</a:t>
            </a:r>
          </a:p>
          <a:p>
            <a:r>
              <a:rPr lang="en-US" sz="3137" dirty="0"/>
              <a:t>3 </a:t>
            </a:r>
            <a:r>
              <a:rPr lang="en-US" sz="3137" dirty="0" err="1" smtClean="0"/>
              <a:t>grandes</a:t>
            </a:r>
            <a:r>
              <a:rPr lang="en-US" sz="3137" dirty="0" smtClean="0"/>
              <a:t> </a:t>
            </a:r>
            <a:r>
              <a:rPr lang="en-US" sz="3137" dirty="0" err="1" smtClean="0"/>
              <a:t>vías</a:t>
            </a:r>
            <a:r>
              <a:rPr lang="en-US" sz="3137" dirty="0" smtClean="0"/>
              <a:t> para </a:t>
            </a:r>
            <a:r>
              <a:rPr lang="en-US" sz="3137" dirty="0" err="1" smtClean="0"/>
              <a:t>interactuar</a:t>
            </a:r>
            <a:endParaRPr lang="en-US" sz="1568" dirty="0"/>
          </a:p>
          <a:p>
            <a:pPr lvl="1"/>
            <a:r>
              <a:rPr lang="en-US" sz="1568" dirty="0" err="1" smtClean="0"/>
              <a:t>Obtener</a:t>
            </a:r>
            <a:r>
              <a:rPr lang="en-US" sz="1568" dirty="0" smtClean="0"/>
              <a:t> </a:t>
            </a:r>
            <a:r>
              <a:rPr lang="en-US" sz="1568" dirty="0" err="1" smtClean="0"/>
              <a:t>información</a:t>
            </a:r>
            <a:r>
              <a:rPr lang="en-US" sz="1568" dirty="0" smtClean="0"/>
              <a:t> de </a:t>
            </a:r>
            <a:r>
              <a:rPr lang="en-US" sz="1568" dirty="0" err="1" smtClean="0"/>
              <a:t>sensores</a:t>
            </a:r>
            <a:endParaRPr lang="en-US" sz="1568" dirty="0"/>
          </a:p>
          <a:p>
            <a:pPr lvl="1"/>
            <a:r>
              <a:rPr lang="en-US" sz="1568" dirty="0" err="1" smtClean="0"/>
              <a:t>Crear</a:t>
            </a:r>
            <a:r>
              <a:rPr lang="en-US" sz="1568" dirty="0" smtClean="0"/>
              <a:t> tiles</a:t>
            </a:r>
            <a:endParaRPr lang="en-US" sz="1568" dirty="0"/>
          </a:p>
          <a:p>
            <a:pPr lvl="1"/>
            <a:r>
              <a:rPr lang="en-US" sz="1568" dirty="0" err="1" smtClean="0"/>
              <a:t>Personalizar</a:t>
            </a:r>
            <a:endParaRPr lang="en-US" sz="1568" dirty="0"/>
          </a:p>
          <a:p>
            <a:r>
              <a:rPr lang="en-US" sz="3137" dirty="0" smtClean="0"/>
              <a:t>No se </a:t>
            </a:r>
            <a:r>
              <a:rPr lang="en-US" sz="3137" dirty="0" err="1" smtClean="0"/>
              <a:t>ejecuta</a:t>
            </a:r>
            <a:r>
              <a:rPr lang="en-US" sz="3137" dirty="0" smtClean="0"/>
              <a:t> </a:t>
            </a:r>
            <a:r>
              <a:rPr lang="en-US" sz="3137" dirty="0" err="1" smtClean="0"/>
              <a:t>código</a:t>
            </a:r>
            <a:r>
              <a:rPr lang="en-US" sz="3137" dirty="0" smtClean="0"/>
              <a:t> de Apps </a:t>
            </a:r>
            <a:r>
              <a:rPr lang="en-US" sz="3137" dirty="0" err="1" smtClean="0"/>
              <a:t>directamente</a:t>
            </a:r>
            <a:r>
              <a:rPr lang="en-US" sz="3137" dirty="0" smtClean="0"/>
              <a:t> </a:t>
            </a:r>
            <a:r>
              <a:rPr lang="en-US" sz="3137" dirty="0" err="1" smtClean="0"/>
              <a:t>en</a:t>
            </a:r>
            <a:r>
              <a:rPr lang="en-US" sz="3137" dirty="0" smtClean="0"/>
              <a:t> la Band</a:t>
            </a:r>
            <a:endParaRPr lang="en-US" sz="3137" dirty="0"/>
          </a:p>
          <a:p>
            <a:pPr lvl="1"/>
            <a:r>
              <a:rPr lang="en-US" sz="1568" dirty="0" smtClean="0"/>
              <a:t>La Band </a:t>
            </a:r>
            <a:r>
              <a:rPr lang="en-US" sz="1568" dirty="0" err="1" smtClean="0"/>
              <a:t>ofrece</a:t>
            </a:r>
            <a:r>
              <a:rPr lang="en-US" sz="1568" dirty="0" smtClean="0"/>
              <a:t> un </a:t>
            </a:r>
            <a:r>
              <a:rPr lang="en-US" sz="1568" dirty="0" err="1" smtClean="0"/>
              <a:t>modelo</a:t>
            </a:r>
            <a:r>
              <a:rPr lang="en-US" sz="1568" dirty="0" smtClean="0"/>
              <a:t> de extension, no </a:t>
            </a:r>
            <a:r>
              <a:rPr lang="en-US" sz="1568" dirty="0" err="1" smtClean="0"/>
              <a:t>una</a:t>
            </a:r>
            <a:r>
              <a:rPr lang="en-US" sz="1568" dirty="0" smtClean="0"/>
              <a:t> </a:t>
            </a:r>
            <a:r>
              <a:rPr lang="en-US" sz="1568" dirty="0" err="1" smtClean="0"/>
              <a:t>plataforma</a:t>
            </a:r>
            <a:r>
              <a:rPr lang="en-US" sz="1568" dirty="0" smtClean="0"/>
              <a:t> de apps</a:t>
            </a:r>
          </a:p>
          <a:p>
            <a:pPr lvl="1"/>
            <a:r>
              <a:rPr lang="en-US" sz="1568" dirty="0" smtClean="0"/>
              <a:t>Se require </a:t>
            </a:r>
            <a:r>
              <a:rPr lang="en-US" sz="1568" dirty="0" err="1" smtClean="0"/>
              <a:t>una</a:t>
            </a:r>
            <a:r>
              <a:rPr lang="en-US" sz="1568" dirty="0" smtClean="0"/>
              <a:t> App para </a:t>
            </a:r>
            <a:r>
              <a:rPr lang="en-US" sz="1568" dirty="0" err="1" smtClean="0"/>
              <a:t>teléfono</a:t>
            </a:r>
            <a:r>
              <a:rPr lang="en-US" sz="1568" dirty="0" smtClean="0"/>
              <a:t>/Tablet/PC </a:t>
            </a:r>
          </a:p>
          <a:p>
            <a:pPr lvl="1"/>
            <a:r>
              <a:rPr lang="en-US" sz="1568" dirty="0" err="1" smtClean="0"/>
              <a:t>Usaremos</a:t>
            </a:r>
            <a:r>
              <a:rPr lang="en-US" sz="1568" dirty="0" smtClean="0"/>
              <a:t> la Band para </a:t>
            </a:r>
            <a:r>
              <a:rPr lang="en-US" sz="1568" dirty="0" err="1" smtClean="0"/>
              <a:t>obtener</a:t>
            </a:r>
            <a:r>
              <a:rPr lang="en-US" sz="1568" dirty="0" smtClean="0"/>
              <a:t> </a:t>
            </a:r>
            <a:r>
              <a:rPr lang="en-US" sz="1568" dirty="0" err="1" smtClean="0"/>
              <a:t>información</a:t>
            </a:r>
            <a:r>
              <a:rPr lang="en-US" sz="1568" dirty="0" smtClean="0"/>
              <a:t> (sensors) y </a:t>
            </a:r>
            <a:r>
              <a:rPr lang="en-US" sz="1568" dirty="0" err="1" smtClean="0"/>
              <a:t>como</a:t>
            </a:r>
            <a:r>
              <a:rPr lang="en-US" sz="1568" dirty="0" smtClean="0"/>
              <a:t> </a:t>
            </a:r>
            <a:r>
              <a:rPr lang="en-US" sz="1568" dirty="0" err="1" smtClean="0"/>
              <a:t>pantalla</a:t>
            </a:r>
            <a:r>
              <a:rPr lang="en-US" sz="1568" dirty="0" smtClean="0"/>
              <a:t> </a:t>
            </a:r>
            <a:r>
              <a:rPr lang="en-US" sz="1568" dirty="0" err="1" smtClean="0"/>
              <a:t>auxiliar</a:t>
            </a:r>
            <a:endParaRPr lang="en-US" sz="1568" dirty="0"/>
          </a:p>
        </p:txBody>
      </p:sp>
      <p:sp>
        <p:nvSpPr>
          <p:cNvPr id="3" name="Title 2"/>
          <p:cNvSpPr>
            <a:spLocks noGrp="1"/>
          </p:cNvSpPr>
          <p:nvPr>
            <p:ph type="title"/>
          </p:nvPr>
        </p:nvSpPr>
        <p:spPr/>
        <p:txBody>
          <a:bodyPr/>
          <a:lstStyle/>
          <a:p>
            <a:r>
              <a:rPr lang="en-US" dirty="0" smtClean="0"/>
              <a:t>Microsoft Band Xamarin SDK</a:t>
            </a:r>
            <a:endParaRPr lang="en-US" dirty="0"/>
          </a:p>
        </p:txBody>
      </p:sp>
      <p:sp>
        <p:nvSpPr>
          <p:cNvPr id="4" name="Content Placeholder 3"/>
          <p:cNvSpPr>
            <a:spLocks noGrp="1"/>
          </p:cNvSpPr>
          <p:nvPr>
            <p:ph type="body" sz="quarter" idx="11"/>
          </p:nvPr>
        </p:nvSpPr>
        <p:spPr/>
        <p:txBody>
          <a:bodyPr/>
          <a:lstStyle/>
          <a:p>
            <a:r>
              <a:rPr lang="en-US" dirty="0" err="1" smtClean="0"/>
              <a:t>Conjunto</a:t>
            </a:r>
            <a:r>
              <a:rPr lang="en-US" dirty="0" smtClean="0"/>
              <a:t> de </a:t>
            </a:r>
            <a:r>
              <a:rPr lang="en-US" dirty="0" err="1" smtClean="0"/>
              <a:t>librerías</a:t>
            </a:r>
            <a:r>
              <a:rPr lang="en-US" dirty="0" smtClean="0"/>
              <a:t> y components que </a:t>
            </a:r>
            <a:r>
              <a:rPr lang="en-US" dirty="0" err="1" smtClean="0"/>
              <a:t>permiten</a:t>
            </a:r>
            <a:r>
              <a:rPr lang="en-US" dirty="0" smtClean="0"/>
              <a:t> extender </a:t>
            </a:r>
            <a:r>
              <a:rPr lang="en-US" dirty="0" err="1" smtClean="0"/>
              <a:t>nuestras</a:t>
            </a:r>
            <a:r>
              <a:rPr lang="en-US" dirty="0" smtClean="0"/>
              <a:t> Apps </a:t>
            </a:r>
            <a:r>
              <a:rPr lang="en-US" dirty="0" err="1" smtClean="0"/>
              <a:t>integrándolas</a:t>
            </a:r>
            <a:r>
              <a:rPr lang="en-US" dirty="0" smtClean="0"/>
              <a:t> con la Microsoft Band. </a:t>
            </a:r>
          </a:p>
        </p:txBody>
      </p:sp>
    </p:spTree>
    <p:extLst>
      <p:ext uri="{BB962C8B-B14F-4D97-AF65-F5344CB8AC3E}">
        <p14:creationId xmlns:p14="http://schemas.microsoft.com/office/powerpoint/2010/main" val="76256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Conectando</a:t>
            </a:r>
            <a:r>
              <a:rPr lang="en-US" dirty="0" smtClean="0"/>
              <a:t> con la Band</a:t>
            </a:r>
            <a:endParaRPr lang="en-US" dirty="0"/>
          </a:p>
        </p:txBody>
      </p:sp>
      <p:sp>
        <p:nvSpPr>
          <p:cNvPr id="5" name="Text Placeholder 4"/>
          <p:cNvSpPr>
            <a:spLocks noGrp="1"/>
          </p:cNvSpPr>
          <p:nvPr>
            <p:ph type="body" sz="quarter" idx="11"/>
          </p:nvPr>
        </p:nvSpPr>
        <p:spPr>
          <a:xfrm>
            <a:off x="277582" y="1635896"/>
            <a:ext cx="11645180" cy="4931036"/>
          </a:xfrm>
        </p:spPr>
        <p:txBody>
          <a:bodyPr/>
          <a:lstStyle/>
          <a:p>
            <a:r>
              <a:rPr lang="es-ES" sz="1200" dirty="0" err="1">
                <a:latin typeface="Consolas" panose="020B0609020204030204" pitchFamily="49" charset="0"/>
                <a:cs typeface="Consolas" panose="020B0609020204030204" pitchFamily="49" charset="0"/>
              </a:rPr>
              <a:t>private</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async</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Task</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LoadBands</a:t>
            </a:r>
            <a:r>
              <a:rPr lang="es-ES" sz="1200" dirty="0">
                <a:latin typeface="Consolas" panose="020B0609020204030204" pitchFamily="49" charset="0"/>
                <a:cs typeface="Consolas" panose="020B0609020204030204" pitchFamily="49" charset="0"/>
              </a:rPr>
              <a:t>() </a:t>
            </a:r>
            <a:r>
              <a:rPr lang="es-ES" sz="1200" dirty="0" smtClean="0">
                <a:latin typeface="Consolas" panose="020B0609020204030204" pitchFamily="49" charset="0"/>
                <a:cs typeface="Consolas" panose="020B0609020204030204" pitchFamily="49" charset="0"/>
              </a:rPr>
              <a:t>{            </a:t>
            </a:r>
            <a:endParaRPr lang="es-ES" sz="1200" dirty="0">
              <a:latin typeface="Consolas" panose="020B0609020204030204" pitchFamily="49" charset="0"/>
              <a:cs typeface="Consolas" panose="020B0609020204030204" pitchFamily="49" charset="0"/>
            </a:endParaRP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Bands</a:t>
            </a:r>
            <a:r>
              <a:rPr lang="es-ES" sz="1200" dirty="0">
                <a:latin typeface="Consolas" panose="020B0609020204030204" pitchFamily="49" charset="0"/>
                <a:cs typeface="Consolas" panose="020B0609020204030204" pitchFamily="49" charset="0"/>
              </a:rPr>
              <a:t> = new </a:t>
            </a:r>
            <a:r>
              <a:rPr lang="es-ES" sz="1200" dirty="0" err="1">
                <a:latin typeface="Consolas" panose="020B0609020204030204" pitchFamily="49" charset="0"/>
                <a:cs typeface="Consolas" panose="020B0609020204030204" pitchFamily="49" charset="0"/>
              </a:rPr>
              <a:t>ObservableCollection</a:t>
            </a:r>
            <a:r>
              <a:rPr lang="es-ES" sz="1200" dirty="0">
                <a:latin typeface="Consolas" panose="020B0609020204030204" pitchFamily="49" charset="0"/>
                <a:cs typeface="Consolas" panose="020B0609020204030204" pitchFamily="49" charset="0"/>
              </a:rPr>
              <a:t>&lt;</a:t>
            </a:r>
            <a:r>
              <a:rPr lang="es-ES" sz="1200" dirty="0" err="1">
                <a:latin typeface="Consolas" panose="020B0609020204030204" pitchFamily="49" charset="0"/>
                <a:cs typeface="Consolas" panose="020B0609020204030204" pitchFamily="49" charset="0"/>
              </a:rPr>
              <a:t>BandDeviceInfo</a:t>
            </a:r>
            <a:r>
              <a:rPr lang="es-ES" sz="1200" dirty="0">
                <a:latin typeface="Consolas" panose="020B0609020204030204" pitchFamily="49" charset="0"/>
                <a:cs typeface="Consolas" panose="020B0609020204030204" pitchFamily="49" charset="0"/>
              </a:rPr>
              <a:t>&gt;();            </a:t>
            </a:r>
            <a:r>
              <a:rPr lang="es-ES" sz="1200" dirty="0" smtClean="0">
                <a:latin typeface="Consolas" panose="020B0609020204030204" pitchFamily="49" charset="0"/>
                <a:cs typeface="Consolas" panose="020B0609020204030204" pitchFamily="49" charset="0"/>
              </a:rPr>
              <a:t>    </a:t>
            </a:r>
            <a:endParaRPr lang="es-ES" sz="1200" dirty="0">
              <a:latin typeface="Consolas" panose="020B0609020204030204" pitchFamily="49" charset="0"/>
              <a:cs typeface="Consolas" panose="020B0609020204030204" pitchFamily="49" charset="0"/>
            </a:endParaRPr>
          </a:p>
          <a:p>
            <a:r>
              <a:rPr lang="es-ES" sz="1200" dirty="0">
                <a:latin typeface="Consolas" panose="020B0609020204030204" pitchFamily="49" charset="0"/>
                <a:cs typeface="Consolas" panose="020B0609020204030204" pitchFamily="49" charset="0"/>
              </a:rPr>
              <a:t>     // </a:t>
            </a:r>
            <a:r>
              <a:rPr lang="es-ES" sz="1200" dirty="0" err="1">
                <a:latin typeface="Consolas" panose="020B0609020204030204" pitchFamily="49" charset="0"/>
                <a:cs typeface="Consolas" panose="020B0609020204030204" pitchFamily="49" charset="0"/>
              </a:rPr>
              <a:t>Get</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paired</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Bands</a:t>
            </a:r>
            <a:r>
              <a:rPr lang="es-ES" sz="1200" dirty="0">
                <a:latin typeface="Consolas" panose="020B0609020204030204" pitchFamily="49" charset="0"/>
                <a:cs typeface="Consolas" panose="020B0609020204030204" pitchFamily="49" charset="0"/>
              </a:rPr>
              <a:t>           </a:t>
            </a: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IEnumerable</a:t>
            </a:r>
            <a:r>
              <a:rPr lang="es-ES" sz="1200" dirty="0">
                <a:latin typeface="Consolas" panose="020B0609020204030204" pitchFamily="49" charset="0"/>
                <a:cs typeface="Consolas" panose="020B0609020204030204" pitchFamily="49" charset="0"/>
              </a:rPr>
              <a:t>&lt;</a:t>
            </a:r>
            <a:r>
              <a:rPr lang="es-ES" sz="1200" dirty="0" err="1">
                <a:latin typeface="Consolas" panose="020B0609020204030204" pitchFamily="49" charset="0"/>
                <a:cs typeface="Consolas" panose="020B0609020204030204" pitchFamily="49" charset="0"/>
              </a:rPr>
              <a:t>BandDeviceInfo</a:t>
            </a:r>
            <a:r>
              <a:rPr lang="es-ES" sz="1200" dirty="0">
                <a:latin typeface="Consolas" panose="020B0609020204030204" pitchFamily="49" charset="0"/>
                <a:cs typeface="Consolas" panose="020B0609020204030204" pitchFamily="49" charset="0"/>
              </a:rPr>
              <a:t>&gt; </a:t>
            </a:r>
            <a:r>
              <a:rPr lang="es-ES" sz="1200" dirty="0" err="1">
                <a:latin typeface="Consolas" panose="020B0609020204030204" pitchFamily="49" charset="0"/>
                <a:cs typeface="Consolas" panose="020B0609020204030204" pitchFamily="49" charset="0"/>
              </a:rPr>
              <a:t>bands</a:t>
            </a:r>
            <a:r>
              <a:rPr lang="es-ES" sz="1200" dirty="0">
                <a:latin typeface="Consolas" panose="020B0609020204030204" pitchFamily="49" charset="0"/>
                <a:cs typeface="Consolas" panose="020B0609020204030204" pitchFamily="49" charset="0"/>
              </a:rPr>
              <a:t> = </a:t>
            </a:r>
            <a:r>
              <a:rPr lang="es-ES" sz="1200" dirty="0" err="1">
                <a:latin typeface="Consolas" panose="020B0609020204030204" pitchFamily="49" charset="0"/>
                <a:cs typeface="Consolas" panose="020B0609020204030204" pitchFamily="49" charset="0"/>
              </a:rPr>
              <a:t>await</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BandClientManager.Instance.GetPairedBandsAsync</a:t>
            </a:r>
            <a:r>
              <a:rPr lang="es-ES" sz="1200" dirty="0">
                <a:latin typeface="Consolas" panose="020B0609020204030204" pitchFamily="49" charset="0"/>
                <a:cs typeface="Consolas" panose="020B0609020204030204" pitchFamily="49" charset="0"/>
              </a:rPr>
              <a:t>();            </a:t>
            </a: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foreach</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var</a:t>
            </a:r>
            <a:r>
              <a:rPr lang="es-ES" sz="1200" dirty="0">
                <a:latin typeface="Consolas" panose="020B0609020204030204" pitchFamily="49" charset="0"/>
                <a:cs typeface="Consolas" panose="020B0609020204030204" pitchFamily="49" charset="0"/>
              </a:rPr>
              <a:t> band in </a:t>
            </a:r>
            <a:r>
              <a:rPr lang="es-ES" sz="1200" dirty="0" err="1">
                <a:latin typeface="Consolas" panose="020B0609020204030204" pitchFamily="49" charset="0"/>
                <a:cs typeface="Consolas" panose="020B0609020204030204" pitchFamily="49" charset="0"/>
              </a:rPr>
              <a:t>bands</a:t>
            </a:r>
            <a:r>
              <a:rPr lang="es-ES" sz="1200" dirty="0" smtClean="0">
                <a:latin typeface="Consolas" panose="020B0609020204030204" pitchFamily="49" charset="0"/>
                <a:cs typeface="Consolas" panose="020B0609020204030204" pitchFamily="49" charset="0"/>
              </a:rPr>
              <a:t>) {                            </a:t>
            </a:r>
            <a:endParaRPr lang="es-ES" sz="1200" dirty="0">
              <a:latin typeface="Consolas" panose="020B0609020204030204" pitchFamily="49" charset="0"/>
              <a:cs typeface="Consolas" panose="020B0609020204030204" pitchFamily="49" charset="0"/>
            </a:endParaRP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Bands.Add</a:t>
            </a:r>
            <a:r>
              <a:rPr lang="es-ES" sz="1200" dirty="0">
                <a:latin typeface="Consolas" panose="020B0609020204030204" pitchFamily="49" charset="0"/>
                <a:cs typeface="Consolas" panose="020B0609020204030204" pitchFamily="49" charset="0"/>
              </a:rPr>
              <a:t>(band);    </a:t>
            </a:r>
          </a:p>
          <a:p>
            <a:r>
              <a:rPr lang="es-ES" sz="1200" dirty="0">
                <a:latin typeface="Consolas" panose="020B0609020204030204" pitchFamily="49" charset="0"/>
                <a:cs typeface="Consolas" panose="020B0609020204030204" pitchFamily="49" charset="0"/>
              </a:rPr>
              <a:t>     }        </a:t>
            </a:r>
          </a:p>
          <a:p>
            <a:r>
              <a:rPr lang="es-ES" sz="1200" dirty="0" smtClean="0">
                <a:latin typeface="Consolas" panose="020B0609020204030204" pitchFamily="49" charset="0"/>
                <a:cs typeface="Consolas" panose="020B0609020204030204" pitchFamily="49" charset="0"/>
              </a:rPr>
              <a:t>}</a:t>
            </a:r>
          </a:p>
          <a:p>
            <a:endParaRPr lang="es-ES" sz="1200" dirty="0">
              <a:latin typeface="Consolas" panose="020B0609020204030204" pitchFamily="49" charset="0"/>
              <a:cs typeface="Consolas" panose="020B0609020204030204" pitchFamily="49" charset="0"/>
            </a:endParaRPr>
          </a:p>
          <a:p>
            <a:r>
              <a:rPr lang="es-ES" sz="1200" dirty="0" err="1">
                <a:latin typeface="Consolas" panose="020B0609020204030204" pitchFamily="49" charset="0"/>
                <a:cs typeface="Consolas" panose="020B0609020204030204" pitchFamily="49" charset="0"/>
              </a:rPr>
              <a:t>await</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BandClientManager.Instance.ConnectAsync</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BandInfo</a:t>
            </a:r>
            <a:r>
              <a:rPr lang="es-ES" sz="12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783596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Conectando</a:t>
            </a:r>
            <a:r>
              <a:rPr lang="en-US" dirty="0" smtClean="0"/>
              <a:t> con la Band</a:t>
            </a:r>
            <a:endParaRPr lang="en-US" dirty="0"/>
          </a:p>
        </p:txBody>
      </p:sp>
    </p:spTree>
    <p:extLst>
      <p:ext uri="{BB962C8B-B14F-4D97-AF65-F5344CB8AC3E}">
        <p14:creationId xmlns:p14="http://schemas.microsoft.com/office/powerpoint/2010/main" val="19285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Nos </a:t>
            </a:r>
            <a:r>
              <a:rPr lang="en-US" dirty="0" err="1" smtClean="0"/>
              <a:t>suscribimos</a:t>
            </a:r>
            <a:r>
              <a:rPr lang="en-US" dirty="0" smtClean="0"/>
              <a:t> a </a:t>
            </a:r>
            <a:r>
              <a:rPr lang="en-US" dirty="0" err="1" smtClean="0"/>
              <a:t>eventos</a:t>
            </a:r>
            <a:r>
              <a:rPr lang="en-US" dirty="0" smtClean="0"/>
              <a:t> de </a:t>
            </a:r>
            <a:r>
              <a:rPr lang="en-US" dirty="0" err="1" smtClean="0"/>
              <a:t>sensores</a:t>
            </a:r>
            <a:endParaRPr lang="en-US" dirty="0" smtClean="0"/>
          </a:p>
          <a:p>
            <a:r>
              <a:rPr lang="en-US" dirty="0" err="1" smtClean="0"/>
              <a:t>Recibimos</a:t>
            </a:r>
            <a:r>
              <a:rPr lang="en-US" dirty="0" smtClean="0"/>
              <a:t> </a:t>
            </a:r>
            <a:r>
              <a:rPr lang="en-US" dirty="0" err="1" smtClean="0"/>
              <a:t>información</a:t>
            </a:r>
            <a:r>
              <a:rPr lang="en-US" dirty="0" smtClean="0"/>
              <a:t> </a:t>
            </a:r>
            <a:r>
              <a:rPr lang="en-US" dirty="0" err="1" smtClean="0"/>
              <a:t>en</a:t>
            </a:r>
            <a:r>
              <a:rPr lang="en-US" dirty="0" smtClean="0"/>
              <a:t> </a:t>
            </a:r>
            <a:r>
              <a:rPr lang="en-US" dirty="0" err="1" smtClean="0"/>
              <a:t>eventos</a:t>
            </a:r>
            <a:endParaRPr lang="en-US" dirty="0" smtClean="0"/>
          </a:p>
          <a:p>
            <a:r>
              <a:rPr lang="en-US" dirty="0" err="1" smtClean="0"/>
              <a:t>Valores</a:t>
            </a:r>
            <a:r>
              <a:rPr lang="en-US" dirty="0" smtClean="0"/>
              <a:t> Raw y </a:t>
            </a:r>
            <a:r>
              <a:rPr lang="en-US" dirty="0" err="1" smtClean="0"/>
              <a:t>decimales</a:t>
            </a:r>
            <a:endParaRPr lang="en-US" dirty="0"/>
          </a:p>
        </p:txBody>
      </p:sp>
      <p:pic>
        <p:nvPicPr>
          <p:cNvPr id="5" name="Picture Placeholder 4"/>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642749" y="2481218"/>
            <a:ext cx="3156162" cy="1895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p:cNvSpPr>
            <a:spLocks noGrp="1"/>
          </p:cNvSpPr>
          <p:nvPr>
            <p:ph type="title"/>
          </p:nvPr>
        </p:nvSpPr>
        <p:spPr/>
        <p:txBody>
          <a:bodyPr/>
          <a:lstStyle/>
          <a:p>
            <a:r>
              <a:rPr lang="en-US" dirty="0" err="1" smtClean="0"/>
              <a:t>Obteniendo</a:t>
            </a:r>
            <a:r>
              <a:rPr lang="en-US" dirty="0" smtClean="0"/>
              <a:t> </a:t>
            </a:r>
            <a:r>
              <a:rPr lang="en-US" dirty="0" err="1" smtClean="0"/>
              <a:t>información</a:t>
            </a:r>
            <a:r>
              <a:rPr lang="en-US" dirty="0" smtClean="0"/>
              <a:t> de </a:t>
            </a:r>
            <a:r>
              <a:rPr lang="en-US" dirty="0" err="1" smtClean="0"/>
              <a:t>sensores</a:t>
            </a:r>
            <a:endParaRPr lang="en-US" dirty="0"/>
          </a:p>
        </p:txBody>
      </p:sp>
    </p:spTree>
    <p:extLst>
      <p:ext uri="{BB962C8B-B14F-4D97-AF65-F5344CB8AC3E}">
        <p14:creationId xmlns:p14="http://schemas.microsoft.com/office/powerpoint/2010/main" val="159368151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Tipos</a:t>
            </a:r>
            <a:r>
              <a:rPr lang="en-US" dirty="0" smtClean="0"/>
              <a:t> de </a:t>
            </a:r>
            <a:r>
              <a:rPr lang="en-US" dirty="0" err="1" smtClean="0"/>
              <a:t>sensores</a:t>
            </a:r>
            <a:endParaRPr lang="en-US" dirty="0"/>
          </a:p>
        </p:txBody>
      </p:sp>
      <p:sp>
        <p:nvSpPr>
          <p:cNvPr id="7" name="Text Placeholder 6"/>
          <p:cNvSpPr>
            <a:spLocks noGrp="1"/>
          </p:cNvSpPr>
          <p:nvPr>
            <p:ph type="body" sz="quarter" idx="11"/>
          </p:nvPr>
        </p:nvSpPr>
        <p:spPr>
          <a:xfrm>
            <a:off x="277581" y="1636152"/>
            <a:ext cx="4100271" cy="4930336"/>
          </a:xfrm>
        </p:spPr>
        <p:txBody>
          <a:bodyPr/>
          <a:lstStyle/>
          <a:p>
            <a:r>
              <a:rPr lang="en-US" sz="2800" dirty="0" err="1" smtClean="0">
                <a:latin typeface="Consolas" panose="020B0609020204030204" pitchFamily="49" charset="0"/>
                <a:cs typeface="Consolas" panose="020B0609020204030204" pitchFamily="49" charset="0"/>
              </a:rPr>
              <a:t>Usamos</a:t>
            </a:r>
            <a:r>
              <a:rPr lang="en-US" sz="2800" dirty="0" smtClean="0">
                <a:latin typeface="Consolas" panose="020B0609020204030204" pitchFamily="49" charset="0"/>
                <a:cs typeface="Consolas" panose="020B0609020204030204" pitchFamily="49" charset="0"/>
              </a:rPr>
              <a:t> </a:t>
            </a:r>
            <a:r>
              <a:rPr lang="en-US" sz="2800" b="1" dirty="0" err="1" smtClean="0">
                <a:latin typeface="Consolas" panose="020B0609020204030204" pitchFamily="49" charset="0"/>
                <a:cs typeface="Consolas" panose="020B0609020204030204" pitchFamily="49" charset="0"/>
              </a:rPr>
              <a:t>bandClient.SensorManager</a:t>
            </a:r>
            <a:endParaRPr lang="en-US" sz="2800" dirty="0">
              <a:latin typeface="Consolas" panose="020B0609020204030204" pitchFamily="49" charset="0"/>
              <a:cs typeface="Consolas" panose="020B0609020204030204" pitchFamily="49" charset="0"/>
            </a:endParaRPr>
          </a:p>
          <a:p>
            <a:endParaRPr lang="en-US" sz="1765" dirty="0"/>
          </a:p>
          <a:p>
            <a:pPr marL="0" indent="0"/>
            <a:r>
              <a:rPr lang="en-US" sz="1765" dirty="0" smtClean="0"/>
              <a:t>El </a:t>
            </a:r>
            <a:r>
              <a:rPr lang="en-US" sz="1765" dirty="0" err="1" smtClean="0"/>
              <a:t>teléfono</a:t>
            </a:r>
            <a:r>
              <a:rPr lang="en-US" sz="1765" dirty="0" smtClean="0"/>
              <a:t> </a:t>
            </a:r>
            <a:r>
              <a:rPr lang="en-US" sz="1765" dirty="0" err="1" smtClean="0"/>
              <a:t>debe</a:t>
            </a:r>
            <a:r>
              <a:rPr lang="en-US" sz="1765" dirty="0" smtClean="0"/>
              <a:t> </a:t>
            </a:r>
            <a:r>
              <a:rPr lang="en-US" sz="1765" dirty="0" err="1" smtClean="0"/>
              <a:t>esta</a:t>
            </a:r>
            <a:r>
              <a:rPr lang="en-US" sz="1765" dirty="0" smtClean="0"/>
              <a:t> </a:t>
            </a:r>
            <a:r>
              <a:rPr lang="en-US" sz="1765" dirty="0" err="1" smtClean="0"/>
              <a:t>conectado</a:t>
            </a:r>
            <a:r>
              <a:rPr lang="en-US" sz="1765" dirty="0" smtClean="0"/>
              <a:t> para </a:t>
            </a:r>
            <a:r>
              <a:rPr lang="en-US" sz="1765" dirty="0" err="1" smtClean="0"/>
              <a:t>recibir</a:t>
            </a:r>
            <a:r>
              <a:rPr lang="en-US" sz="1765" dirty="0" smtClean="0"/>
              <a:t> </a:t>
            </a:r>
            <a:r>
              <a:rPr lang="en-US" sz="1765" dirty="0" err="1" smtClean="0"/>
              <a:t>información</a:t>
            </a:r>
            <a:r>
              <a:rPr lang="en-US" sz="1765" dirty="0" smtClean="0"/>
              <a:t> de sensors. </a:t>
            </a:r>
            <a:r>
              <a:rPr lang="en-US" sz="1765" dirty="0" err="1" smtClean="0"/>
              <a:t>Además</a:t>
            </a:r>
            <a:r>
              <a:rPr lang="en-US" sz="1765" dirty="0" smtClean="0"/>
              <a:t>, </a:t>
            </a:r>
            <a:r>
              <a:rPr lang="en-US" sz="1765" dirty="0" err="1" smtClean="0"/>
              <a:t>algunos</a:t>
            </a:r>
            <a:r>
              <a:rPr lang="en-US" sz="1765" dirty="0" smtClean="0"/>
              <a:t> </a:t>
            </a:r>
            <a:r>
              <a:rPr lang="en-US" sz="1765" dirty="0" err="1" smtClean="0"/>
              <a:t>sensores</a:t>
            </a:r>
            <a:r>
              <a:rPr lang="en-US" sz="1765" dirty="0" smtClean="0"/>
              <a:t> </a:t>
            </a:r>
            <a:r>
              <a:rPr lang="en-US" sz="1765" dirty="0" err="1" smtClean="0"/>
              <a:t>pedirán</a:t>
            </a:r>
            <a:r>
              <a:rPr lang="en-US" sz="1765" dirty="0" smtClean="0"/>
              <a:t> </a:t>
            </a:r>
            <a:r>
              <a:rPr lang="en-US" sz="1765" dirty="0" err="1" smtClean="0"/>
              <a:t>consentimiento</a:t>
            </a:r>
            <a:r>
              <a:rPr lang="en-US" sz="1765" dirty="0" smtClean="0"/>
              <a:t> </a:t>
            </a:r>
            <a:r>
              <a:rPr lang="en-US" sz="1765" dirty="0" err="1" smtClean="0"/>
              <a:t>explícito</a:t>
            </a:r>
            <a:r>
              <a:rPr lang="en-US" sz="1765" dirty="0" smtClean="0"/>
              <a:t>.</a:t>
            </a:r>
          </a:p>
          <a:p>
            <a:pPr marL="0" indent="0"/>
            <a:r>
              <a:rPr lang="en-US" sz="1765" dirty="0" err="1" smtClean="0"/>
              <a:t>En</a:t>
            </a:r>
            <a:r>
              <a:rPr lang="en-US" sz="1765" dirty="0" smtClean="0"/>
              <a:t> </a:t>
            </a:r>
            <a:r>
              <a:rPr lang="en-US" sz="1765" dirty="0" err="1" smtClean="0"/>
              <a:t>tiempos</a:t>
            </a:r>
            <a:r>
              <a:rPr lang="en-US" sz="1765" dirty="0" smtClean="0"/>
              <a:t> </a:t>
            </a:r>
            <a:r>
              <a:rPr lang="en-US" sz="1765" dirty="0" err="1" smtClean="0"/>
              <a:t>prolongados</a:t>
            </a:r>
            <a:r>
              <a:rPr lang="en-US" sz="1765" dirty="0" smtClean="0"/>
              <a:t> </a:t>
            </a:r>
            <a:r>
              <a:rPr lang="en-US" sz="1765" dirty="0" err="1" smtClean="0"/>
              <a:t>recibiendo</a:t>
            </a:r>
            <a:r>
              <a:rPr lang="en-US" sz="1765" dirty="0" smtClean="0"/>
              <a:t> </a:t>
            </a:r>
            <a:r>
              <a:rPr lang="en-US" sz="1765" dirty="0" err="1" smtClean="0"/>
              <a:t>información</a:t>
            </a:r>
            <a:r>
              <a:rPr lang="en-US" sz="1765" dirty="0" smtClean="0"/>
              <a:t>, </a:t>
            </a:r>
            <a:r>
              <a:rPr lang="en-US" sz="1765" dirty="0" err="1" smtClean="0"/>
              <a:t>tiene</a:t>
            </a:r>
            <a:r>
              <a:rPr lang="en-US" sz="1765" dirty="0" smtClean="0"/>
              <a:t> </a:t>
            </a:r>
            <a:r>
              <a:rPr lang="en-US" sz="1765" dirty="0" err="1" smtClean="0"/>
              <a:t>impacto</a:t>
            </a:r>
            <a:r>
              <a:rPr lang="en-US" sz="1765" dirty="0" smtClean="0"/>
              <a:t> </a:t>
            </a:r>
            <a:r>
              <a:rPr lang="en-US" sz="1765" dirty="0" err="1" smtClean="0"/>
              <a:t>en</a:t>
            </a:r>
            <a:r>
              <a:rPr lang="en-US" sz="1765" dirty="0" smtClean="0"/>
              <a:t> la </a:t>
            </a:r>
            <a:r>
              <a:rPr lang="en-US" sz="1765" dirty="0" err="1" smtClean="0"/>
              <a:t>batería</a:t>
            </a:r>
            <a:r>
              <a:rPr lang="en-US" sz="1765" dirty="0" smtClean="0"/>
              <a:t>.</a:t>
            </a:r>
            <a:endParaRPr lang="en-US" sz="1765" dirty="0"/>
          </a:p>
        </p:txBody>
      </p:sp>
      <p:graphicFrame>
        <p:nvGraphicFramePr>
          <p:cNvPr id="6" name="Table 1"/>
          <p:cNvGraphicFramePr>
            <a:graphicFrameLocks noGrp="1"/>
          </p:cNvGraphicFramePr>
          <p:nvPr>
            <p:extLst>
              <p:ext uri="{D42A27DB-BD31-4B8C-83A1-F6EECF244321}">
                <p14:modId xmlns:p14="http://schemas.microsoft.com/office/powerpoint/2010/main" val="2598053672"/>
              </p:ext>
            </p:extLst>
          </p:nvPr>
        </p:nvGraphicFramePr>
        <p:xfrm>
          <a:off x="4303150" y="1636151"/>
          <a:ext cx="7619611" cy="5089127"/>
        </p:xfrm>
        <a:graphic>
          <a:graphicData uri="http://schemas.openxmlformats.org/drawingml/2006/table">
            <a:tbl>
              <a:tblPr firstRow="1" bandRow="1">
                <a:tableStyleId>{21E4AEA4-8DFA-4A89-87EB-49C32662AFE0}</a:tableStyleId>
              </a:tblPr>
              <a:tblGrid>
                <a:gridCol w="1718148"/>
                <a:gridCol w="4332720"/>
                <a:gridCol w="1568743"/>
              </a:tblGrid>
              <a:tr h="373509">
                <a:tc>
                  <a:txBody>
                    <a:bodyPr/>
                    <a:lstStyle/>
                    <a:p>
                      <a:r>
                        <a:rPr lang="en-US" sz="1800" b="1" dirty="0" smtClean="0"/>
                        <a:t>Sensor</a:t>
                      </a:r>
                      <a:endParaRPr lang="en-US" sz="1800" b="1" dirty="0"/>
                    </a:p>
                  </a:txBody>
                  <a:tcPr marL="89642" marR="89642" marT="44821" marB="44821"/>
                </a:tc>
                <a:tc>
                  <a:txBody>
                    <a:bodyPr/>
                    <a:lstStyle/>
                    <a:p>
                      <a:r>
                        <a:rPr lang="en-US" sz="1800" dirty="0" err="1" smtClean="0"/>
                        <a:t>Detalles</a:t>
                      </a:r>
                      <a:endParaRPr lang="en-US" sz="1800" dirty="0"/>
                    </a:p>
                  </a:txBody>
                  <a:tcPr marL="89642" marR="89642" marT="44821" marB="44821"/>
                </a:tc>
                <a:tc>
                  <a:txBody>
                    <a:bodyPr/>
                    <a:lstStyle/>
                    <a:p>
                      <a:r>
                        <a:rPr lang="en-US" sz="1800" dirty="0" err="1" smtClean="0"/>
                        <a:t>Frecuencia</a:t>
                      </a:r>
                      <a:endParaRPr lang="en-US" sz="1800" dirty="0"/>
                    </a:p>
                  </a:txBody>
                  <a:tcPr marL="89642" marR="89642" marT="44821" marB="44821"/>
                </a:tc>
              </a:tr>
              <a:tr h="476118">
                <a:tc>
                  <a:txBody>
                    <a:bodyPr/>
                    <a:lstStyle/>
                    <a:p>
                      <a:r>
                        <a:rPr lang="en-US" sz="1800" b="1" dirty="0" err="1" smtClean="0"/>
                        <a:t>Ritmo</a:t>
                      </a:r>
                      <a:r>
                        <a:rPr lang="en-US" sz="1800" b="1" dirty="0" smtClean="0"/>
                        <a:t> </a:t>
                      </a:r>
                      <a:r>
                        <a:rPr lang="en-US" sz="1800" b="1" dirty="0" err="1" smtClean="0"/>
                        <a:t>cardiaco</a:t>
                      </a:r>
                      <a:endParaRPr lang="en-US" sz="1800" b="1" dirty="0"/>
                    </a:p>
                  </a:txBody>
                  <a:tcPr marL="89642" marR="89642" marT="44821" marB="44821"/>
                </a:tc>
                <a:tc>
                  <a:txBody>
                    <a:bodyPr/>
                    <a:lstStyle/>
                    <a:p>
                      <a:r>
                        <a:rPr lang="en-US" sz="1800" dirty="0" err="1" smtClean="0"/>
                        <a:t>Número</a:t>
                      </a:r>
                      <a:r>
                        <a:rPr lang="en-US" sz="1800" baseline="0" dirty="0" smtClean="0"/>
                        <a:t> de</a:t>
                      </a:r>
                      <a:r>
                        <a:rPr lang="en-US" sz="1800" dirty="0" smtClean="0"/>
                        <a:t> </a:t>
                      </a:r>
                      <a:r>
                        <a:rPr lang="en-US" sz="1800" dirty="0" err="1" smtClean="0"/>
                        <a:t>pulsaciones</a:t>
                      </a:r>
                      <a:r>
                        <a:rPr lang="en-US" sz="1800" dirty="0" smtClean="0"/>
                        <a:t>/min</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err="1" smtClean="0"/>
                        <a:t>Acelerómetro</a:t>
                      </a:r>
                      <a:endParaRPr lang="en-US" sz="1800" b="1" dirty="0"/>
                    </a:p>
                  </a:txBody>
                  <a:tcPr marL="89642" marR="89642" marT="44821" marB="44821"/>
                </a:tc>
                <a:tc>
                  <a:txBody>
                    <a:bodyPr/>
                    <a:lstStyle/>
                    <a:p>
                      <a:r>
                        <a:rPr lang="en-US" sz="1800" dirty="0" smtClean="0"/>
                        <a:t>X,</a:t>
                      </a:r>
                      <a:r>
                        <a:rPr lang="en-US" sz="1800" baseline="0" dirty="0" smtClean="0"/>
                        <a:t> Y </a:t>
                      </a:r>
                      <a:r>
                        <a:rPr lang="en-US" sz="1800" baseline="0" dirty="0" err="1" smtClean="0"/>
                        <a:t>y</a:t>
                      </a:r>
                      <a:r>
                        <a:rPr lang="en-US" sz="1800" baseline="0" dirty="0" smtClean="0"/>
                        <a:t> Z de la </a:t>
                      </a:r>
                      <a:r>
                        <a:rPr lang="en-US" sz="1800" baseline="0" dirty="0" err="1" smtClean="0"/>
                        <a:t>aceleración</a:t>
                      </a:r>
                      <a:r>
                        <a:rPr lang="en-US" sz="1800" baseline="0" dirty="0" smtClean="0"/>
                        <a:t> </a:t>
                      </a:r>
                      <a:r>
                        <a:rPr lang="en-US" sz="1800" baseline="0" dirty="0" err="1" smtClean="0"/>
                        <a:t>en</a:t>
                      </a:r>
                      <a:r>
                        <a:rPr lang="en-US" sz="1800" baseline="0" dirty="0" smtClean="0"/>
                        <a:t> g´s</a:t>
                      </a:r>
                      <a:endParaRPr lang="en-US" sz="1800" dirty="0"/>
                    </a:p>
                  </a:txBody>
                  <a:tcPr marL="89642" marR="89642" marT="44821" marB="44821"/>
                </a:tc>
                <a:tc>
                  <a:txBody>
                    <a:bodyPr/>
                    <a:lstStyle/>
                    <a:p>
                      <a:r>
                        <a:rPr lang="en-US" sz="1800" dirty="0" smtClean="0"/>
                        <a:t>8/30/60</a:t>
                      </a:r>
                      <a:r>
                        <a:rPr lang="en-US" sz="1800" baseline="0" dirty="0" smtClean="0"/>
                        <a:t> Hz</a:t>
                      </a:r>
                      <a:endParaRPr lang="en-US" sz="1800" dirty="0"/>
                    </a:p>
                  </a:txBody>
                  <a:tcPr marL="89642" marR="89642" marT="44821" marB="44821"/>
                </a:tc>
              </a:tr>
              <a:tr h="647542">
                <a:tc>
                  <a:txBody>
                    <a:bodyPr/>
                    <a:lstStyle/>
                    <a:p>
                      <a:r>
                        <a:rPr lang="en-US" sz="1800" b="1" dirty="0" err="1" smtClean="0"/>
                        <a:t>Giroscopio</a:t>
                      </a:r>
                      <a:endParaRPr lang="en-US" sz="1800" b="1" dirty="0"/>
                    </a:p>
                  </a:txBody>
                  <a:tcPr marL="89642" marR="89642" marT="44821" marB="44821"/>
                </a:tc>
                <a:tc>
                  <a:txBody>
                    <a:bodyPr/>
                    <a:lstStyle/>
                    <a:p>
                      <a:r>
                        <a:rPr lang="en-US" sz="1800" dirty="0" smtClean="0"/>
                        <a:t>X, Y</a:t>
                      </a:r>
                      <a:r>
                        <a:rPr lang="en-US" sz="1800" baseline="0" dirty="0" smtClean="0"/>
                        <a:t> </a:t>
                      </a:r>
                      <a:r>
                        <a:rPr lang="en-US" sz="1800" baseline="0" dirty="0" err="1" smtClean="0"/>
                        <a:t>y</a:t>
                      </a:r>
                      <a:r>
                        <a:rPr lang="en-US" sz="1800" baseline="0" dirty="0" smtClean="0"/>
                        <a:t> Z de la </a:t>
                      </a:r>
                      <a:r>
                        <a:rPr lang="en-US" sz="1800" baseline="0" dirty="0" err="1" smtClean="0"/>
                        <a:t>velocidad</a:t>
                      </a:r>
                      <a:r>
                        <a:rPr lang="en-US" sz="1800" baseline="0" dirty="0" smtClean="0"/>
                        <a:t> angular </a:t>
                      </a:r>
                      <a:r>
                        <a:rPr lang="en-US" sz="1800" baseline="0" dirty="0" err="1" smtClean="0"/>
                        <a:t>en</a:t>
                      </a:r>
                      <a:r>
                        <a:rPr lang="en-US" sz="1800" baseline="0" dirty="0" smtClean="0"/>
                        <a:t> </a:t>
                      </a:r>
                      <a:r>
                        <a:rPr lang="en-US" sz="1800" baseline="0" dirty="0" err="1" smtClean="0"/>
                        <a:t>grados</a:t>
                      </a:r>
                      <a:r>
                        <a:rPr lang="en-US" sz="1800" baseline="0" dirty="0" smtClean="0"/>
                        <a:t>/</a:t>
                      </a:r>
                      <a:r>
                        <a:rPr lang="en-US" sz="1800" baseline="0" dirty="0" err="1" smtClean="0"/>
                        <a:t>segundos</a:t>
                      </a:r>
                      <a:endParaRPr lang="en-US" sz="1800" dirty="0"/>
                    </a:p>
                  </a:txBody>
                  <a:tcPr marL="89642" marR="89642" marT="44821" marB="44821"/>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smtClean="0"/>
                        <a:t>8/30/60</a:t>
                      </a:r>
                      <a:r>
                        <a:rPr lang="en-US" sz="1800" baseline="0" dirty="0" smtClean="0"/>
                        <a:t> Hz</a:t>
                      </a:r>
                      <a:endParaRPr lang="en-US" sz="1800" dirty="0" smtClean="0"/>
                    </a:p>
                  </a:txBody>
                  <a:tcPr marL="89642" marR="89642" marT="44821" marB="44821"/>
                </a:tc>
              </a:tr>
              <a:tr h="647542">
                <a:tc>
                  <a:txBody>
                    <a:bodyPr/>
                    <a:lstStyle/>
                    <a:p>
                      <a:r>
                        <a:rPr lang="en-US" sz="1800" b="1" dirty="0" err="1" smtClean="0"/>
                        <a:t>Distancia</a:t>
                      </a:r>
                      <a:endParaRPr lang="en-US" sz="1800" b="1" dirty="0"/>
                    </a:p>
                  </a:txBody>
                  <a:tcPr marL="89642" marR="89642" marT="44821" marB="44821"/>
                </a:tc>
                <a:tc>
                  <a:txBody>
                    <a:bodyPr/>
                    <a:lstStyle/>
                    <a:p>
                      <a:r>
                        <a:rPr lang="en-US" sz="1800" dirty="0" err="1" smtClean="0"/>
                        <a:t>Distancia</a:t>
                      </a:r>
                      <a:r>
                        <a:rPr lang="en-US" sz="1800" dirty="0" smtClean="0"/>
                        <a:t> total</a:t>
                      </a:r>
                      <a:r>
                        <a:rPr lang="en-US" sz="1800" baseline="0" dirty="0" smtClean="0"/>
                        <a:t> </a:t>
                      </a:r>
                      <a:r>
                        <a:rPr lang="en-US" sz="1800" baseline="0" dirty="0" err="1" smtClean="0"/>
                        <a:t>en</a:t>
                      </a:r>
                      <a:r>
                        <a:rPr lang="en-US" sz="1800" baseline="0" dirty="0" smtClean="0"/>
                        <a:t> </a:t>
                      </a:r>
                      <a:r>
                        <a:rPr lang="en-US" sz="1800" dirty="0" smtClean="0"/>
                        <a:t>cm,</a:t>
                      </a:r>
                      <a:r>
                        <a:rPr lang="en-US" sz="1800" baseline="0" dirty="0" smtClean="0"/>
                        <a:t> </a:t>
                      </a:r>
                      <a:r>
                        <a:rPr lang="en-US" sz="1800" baseline="0" dirty="0" err="1" smtClean="0"/>
                        <a:t>velocidad</a:t>
                      </a:r>
                      <a:r>
                        <a:rPr lang="en-US" sz="1800" baseline="0" dirty="0" smtClean="0"/>
                        <a:t> </a:t>
                      </a:r>
                      <a:r>
                        <a:rPr lang="en-US" sz="1800" baseline="0" dirty="0" err="1" smtClean="0"/>
                        <a:t>en</a:t>
                      </a:r>
                      <a:r>
                        <a:rPr lang="en-US" sz="1800" baseline="0" dirty="0" smtClean="0"/>
                        <a:t> cm/s,  </a:t>
                      </a:r>
                      <a:r>
                        <a:rPr lang="en-US" sz="1800" baseline="0" dirty="0" err="1" smtClean="0"/>
                        <a:t>estado</a:t>
                      </a:r>
                      <a:r>
                        <a:rPr lang="en-US" sz="1800" baseline="0" dirty="0" smtClean="0"/>
                        <a:t>, </a:t>
                      </a:r>
                      <a:r>
                        <a:rPr lang="en-US" sz="1800" baseline="0" dirty="0" err="1" smtClean="0"/>
                        <a:t>etc</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err="1" smtClean="0"/>
                        <a:t>Pedómetro</a:t>
                      </a:r>
                      <a:endParaRPr lang="en-US" sz="1800" b="1" dirty="0"/>
                    </a:p>
                  </a:txBody>
                  <a:tcPr marL="89642" marR="89642" marT="44821" marB="44821"/>
                </a:tc>
                <a:tc>
                  <a:txBody>
                    <a:bodyPr/>
                    <a:lstStyle/>
                    <a:p>
                      <a:r>
                        <a:rPr lang="en-US" sz="1800" dirty="0" err="1" smtClean="0"/>
                        <a:t>Número</a:t>
                      </a:r>
                      <a:r>
                        <a:rPr lang="en-US" sz="1800" dirty="0" smtClean="0"/>
                        <a:t> total de </a:t>
                      </a:r>
                      <a:r>
                        <a:rPr lang="en-US" sz="1800" dirty="0" err="1" smtClean="0"/>
                        <a:t>pasos</a:t>
                      </a:r>
                      <a:endParaRPr lang="en-US" sz="1800" dirty="0"/>
                    </a:p>
                  </a:txBody>
                  <a:tcPr marL="89642" marR="89642" marT="44821" marB="44821"/>
                </a:tc>
                <a:tc>
                  <a:txBody>
                    <a:bodyPr/>
                    <a:lstStyle/>
                    <a:p>
                      <a:r>
                        <a:rPr lang="en-US" sz="1800" dirty="0" smtClean="0"/>
                        <a:t>El valor </a:t>
                      </a:r>
                      <a:r>
                        <a:rPr lang="en-US" sz="1800" dirty="0" err="1" smtClean="0"/>
                        <a:t>oscila</a:t>
                      </a:r>
                      <a:endParaRPr lang="en-US" sz="1800" dirty="0"/>
                    </a:p>
                  </a:txBody>
                  <a:tcPr marL="89642" marR="89642" marT="44821" marB="44821"/>
                </a:tc>
              </a:tr>
              <a:tr h="647542">
                <a:tc>
                  <a:txBody>
                    <a:bodyPr/>
                    <a:lstStyle/>
                    <a:p>
                      <a:r>
                        <a:rPr lang="en-US" sz="1800" b="1" dirty="0" err="1" smtClean="0"/>
                        <a:t>Temperatura</a:t>
                      </a:r>
                      <a:r>
                        <a:rPr lang="en-US" sz="1800" b="1" baseline="0" dirty="0" smtClean="0"/>
                        <a:t> </a:t>
                      </a:r>
                      <a:r>
                        <a:rPr lang="en-US" sz="1800" b="1" baseline="0" dirty="0" err="1" smtClean="0"/>
                        <a:t>piel</a:t>
                      </a:r>
                      <a:endParaRPr lang="en-US" sz="1800" b="1" dirty="0"/>
                    </a:p>
                  </a:txBody>
                  <a:tcPr marL="89642" marR="89642" marT="44821" marB="44821"/>
                </a:tc>
                <a:tc>
                  <a:txBody>
                    <a:bodyPr/>
                    <a:lstStyle/>
                    <a:p>
                      <a:r>
                        <a:rPr lang="en-US" sz="1800" dirty="0" err="1" smtClean="0"/>
                        <a:t>Temperatura</a:t>
                      </a:r>
                      <a:r>
                        <a:rPr lang="en-US" sz="1800" dirty="0" smtClean="0"/>
                        <a:t> actual de la </a:t>
                      </a:r>
                      <a:r>
                        <a:rPr lang="en-US" sz="1800" dirty="0" err="1" smtClean="0"/>
                        <a:t>piel</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smtClean="0"/>
                        <a:t>UV</a:t>
                      </a:r>
                      <a:endParaRPr lang="en-US" sz="1800" b="1" dirty="0"/>
                    </a:p>
                  </a:txBody>
                  <a:tcPr marL="89642" marR="89642" marT="44821" marB="44821"/>
                </a:tc>
                <a:tc>
                  <a:txBody>
                    <a:bodyPr/>
                    <a:lstStyle/>
                    <a:p>
                      <a:r>
                        <a:rPr lang="en-US" sz="1800" dirty="0" err="1" smtClean="0"/>
                        <a:t>Intensidad</a:t>
                      </a:r>
                      <a:r>
                        <a:rPr lang="en-US" sz="1800" baseline="0" dirty="0" smtClean="0"/>
                        <a:t> de </a:t>
                      </a:r>
                      <a:r>
                        <a:rPr lang="en-US" sz="1800" baseline="0" dirty="0" err="1" smtClean="0"/>
                        <a:t>r</a:t>
                      </a:r>
                      <a:r>
                        <a:rPr lang="en-US" sz="1800" dirty="0" err="1" smtClean="0"/>
                        <a:t>adiación</a:t>
                      </a:r>
                      <a:r>
                        <a:rPr lang="en-US" sz="1800" dirty="0" smtClean="0"/>
                        <a:t> UV </a:t>
                      </a:r>
                      <a:r>
                        <a:rPr lang="en-US" sz="1800" dirty="0" err="1" smtClean="0"/>
                        <a:t>expuesta</a:t>
                      </a:r>
                      <a:endParaRPr lang="en-US" sz="1800" dirty="0"/>
                    </a:p>
                  </a:txBody>
                  <a:tcPr marL="89642" marR="89642" marT="44821" marB="44821"/>
                </a:tc>
                <a:tc>
                  <a:txBody>
                    <a:bodyPr/>
                    <a:lstStyle/>
                    <a:p>
                      <a:r>
                        <a:rPr lang="en-US" sz="1800" dirty="0" smtClean="0"/>
                        <a:t>1Hz</a:t>
                      </a:r>
                      <a:endParaRPr lang="en-US" sz="1800" dirty="0"/>
                    </a:p>
                  </a:txBody>
                  <a:tcPr marL="89642" marR="89642" marT="44821" marB="44821"/>
                </a:tc>
              </a:tr>
              <a:tr h="476118">
                <a:tc>
                  <a:txBody>
                    <a:bodyPr/>
                    <a:lstStyle/>
                    <a:p>
                      <a:r>
                        <a:rPr lang="en-US" sz="1800" b="1" dirty="0" err="1" smtClean="0"/>
                        <a:t>Contacto</a:t>
                      </a:r>
                      <a:endParaRPr lang="en-US" sz="1800" b="1" dirty="0"/>
                    </a:p>
                  </a:txBody>
                  <a:tcPr marL="89642" marR="89642" marT="44821" marB="44821"/>
                </a:tc>
                <a:tc>
                  <a:txBody>
                    <a:bodyPr/>
                    <a:lstStyle/>
                    <a:p>
                      <a:r>
                        <a:rPr lang="en-US" sz="1800" dirty="0" smtClean="0"/>
                        <a:t>Estado de la </a:t>
                      </a:r>
                      <a:r>
                        <a:rPr lang="en-US" sz="1800" baseline="0" dirty="0" smtClean="0"/>
                        <a:t>Band</a:t>
                      </a:r>
                      <a:endParaRPr lang="en-US" sz="1800" dirty="0"/>
                    </a:p>
                  </a:txBody>
                  <a:tcPr marL="89642" marR="89642" marT="44821" marB="44821"/>
                </a:tc>
                <a:tc>
                  <a:txBody>
                    <a:bodyPr/>
                    <a:lstStyle/>
                    <a:p>
                      <a:r>
                        <a:rPr lang="en-US" sz="1800" dirty="0" smtClean="0"/>
                        <a:t>El valor </a:t>
                      </a:r>
                      <a:r>
                        <a:rPr lang="en-US" sz="1800" dirty="0" err="1" smtClean="0"/>
                        <a:t>oscila</a:t>
                      </a:r>
                      <a:endParaRPr lang="en-US" sz="1800" dirty="0"/>
                    </a:p>
                  </a:txBody>
                  <a:tcPr marL="89642" marR="89642" marT="44821" marB="44821"/>
                </a:tc>
              </a:tr>
              <a:tr h="392402">
                <a:tc>
                  <a:txBody>
                    <a:bodyPr/>
                    <a:lstStyle/>
                    <a:p>
                      <a:r>
                        <a:rPr lang="en-US" sz="1800" b="1" dirty="0" err="1" smtClean="0"/>
                        <a:t>Calorías</a:t>
                      </a:r>
                      <a:endParaRPr lang="en-US" sz="1800" b="1" dirty="0"/>
                    </a:p>
                  </a:txBody>
                  <a:tcPr marL="89642" marR="89642" marT="44821" marB="44821"/>
                </a:tc>
                <a:tc>
                  <a:txBody>
                    <a:bodyPr/>
                    <a:lstStyle/>
                    <a:p>
                      <a:r>
                        <a:rPr lang="en-US" sz="1800" dirty="0" err="1" smtClean="0"/>
                        <a:t>Número</a:t>
                      </a:r>
                      <a:r>
                        <a:rPr lang="en-US" sz="1800" dirty="0" smtClean="0"/>
                        <a:t> total</a:t>
                      </a:r>
                      <a:r>
                        <a:rPr lang="en-US" sz="1800" baseline="0" dirty="0" smtClean="0"/>
                        <a:t> de </a:t>
                      </a:r>
                      <a:r>
                        <a:rPr lang="en-US" sz="1800" baseline="0" dirty="0" err="1" smtClean="0"/>
                        <a:t>calorías</a:t>
                      </a:r>
                      <a:endParaRPr lang="en-US" sz="1800" dirty="0"/>
                    </a:p>
                  </a:txBody>
                  <a:tcPr marL="89642" marR="89642" marT="44821" marB="44821"/>
                </a:tc>
                <a:tc>
                  <a:txBody>
                    <a:bodyPr/>
                    <a:lstStyle/>
                    <a:p>
                      <a:r>
                        <a:rPr lang="en-US" sz="1800" dirty="0" smtClean="0"/>
                        <a:t>El valor </a:t>
                      </a:r>
                      <a:r>
                        <a:rPr lang="en-US" sz="1800" dirty="0" err="1" smtClean="0"/>
                        <a:t>oscila</a:t>
                      </a:r>
                      <a:endParaRPr lang="en-US" sz="1800" dirty="0"/>
                    </a:p>
                  </a:txBody>
                  <a:tcPr marL="89642" marR="89642" marT="44821" marB="44821"/>
                </a:tc>
              </a:tr>
            </a:tbl>
          </a:graphicData>
        </a:graphic>
      </p:graphicFrame>
    </p:spTree>
    <p:extLst>
      <p:ext uri="{BB962C8B-B14F-4D97-AF65-F5344CB8AC3E}">
        <p14:creationId xmlns:p14="http://schemas.microsoft.com/office/powerpoint/2010/main" val="1993001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Trabajando</a:t>
            </a:r>
            <a:r>
              <a:rPr lang="en-US" dirty="0" smtClean="0"/>
              <a:t> con </a:t>
            </a:r>
            <a:r>
              <a:rPr lang="en-US" dirty="0" err="1" smtClean="0"/>
              <a:t>sensores</a:t>
            </a:r>
            <a:endParaRPr lang="en-US" dirty="0"/>
          </a:p>
        </p:txBody>
      </p:sp>
      <p:sp>
        <p:nvSpPr>
          <p:cNvPr id="5" name="Text Placeholder 4"/>
          <p:cNvSpPr>
            <a:spLocks noGrp="1"/>
          </p:cNvSpPr>
          <p:nvPr>
            <p:ph type="body" sz="quarter" idx="11"/>
          </p:nvPr>
        </p:nvSpPr>
        <p:spPr>
          <a:xfrm>
            <a:off x="277582" y="1635896"/>
            <a:ext cx="11645180" cy="4931036"/>
          </a:xfrm>
        </p:spPr>
        <p:txBody>
          <a:bodyPr/>
          <a:lstStyle/>
          <a:p>
            <a:r>
              <a:rPr lang="es-ES" sz="1200" dirty="0" err="1">
                <a:latin typeface="Consolas" panose="020B0609020204030204" pitchFamily="49" charset="0"/>
                <a:cs typeface="Consolas" panose="020B0609020204030204" pitchFamily="49" charset="0"/>
              </a:rPr>
              <a:t>var</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sensorManager</a:t>
            </a:r>
            <a:r>
              <a:rPr lang="es-ES" sz="1200" dirty="0">
                <a:latin typeface="Consolas" panose="020B0609020204030204" pitchFamily="49" charset="0"/>
                <a:cs typeface="Consolas" panose="020B0609020204030204" pitchFamily="49" charset="0"/>
              </a:rPr>
              <a:t> = </a:t>
            </a:r>
            <a:r>
              <a:rPr lang="es-ES" sz="1200" dirty="0" err="1">
                <a:latin typeface="Consolas" panose="020B0609020204030204" pitchFamily="49" charset="0"/>
                <a:cs typeface="Consolas" panose="020B0609020204030204" pitchFamily="49" charset="0"/>
              </a:rPr>
              <a:t>BandClient.SensorManager</a:t>
            </a:r>
            <a:r>
              <a:rPr lang="es-ES" sz="1200" dirty="0">
                <a:latin typeface="Consolas" panose="020B0609020204030204" pitchFamily="49" charset="0"/>
                <a:cs typeface="Consolas" panose="020B0609020204030204" pitchFamily="49" charset="0"/>
              </a:rPr>
              <a:t>;</a:t>
            </a:r>
          </a:p>
          <a:p>
            <a:endParaRPr lang="es-ES" sz="1200" dirty="0">
              <a:latin typeface="Consolas" panose="020B0609020204030204" pitchFamily="49" charset="0"/>
              <a:cs typeface="Consolas" panose="020B0609020204030204" pitchFamily="49" charset="0"/>
            </a:endParaRP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Get</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Distance</a:t>
            </a:r>
            <a:r>
              <a:rPr lang="es-ES" sz="1200" dirty="0">
                <a:latin typeface="Consolas" panose="020B0609020204030204" pitchFamily="49" charset="0"/>
                <a:cs typeface="Consolas" panose="020B0609020204030204" pitchFamily="49" charset="0"/>
              </a:rPr>
              <a:t> Data</a:t>
            </a:r>
          </a:p>
          <a:p>
            <a:r>
              <a:rPr lang="es-ES" sz="1200" dirty="0" err="1">
                <a:latin typeface="Consolas" panose="020B0609020204030204" pitchFamily="49" charset="0"/>
                <a:cs typeface="Consolas" panose="020B0609020204030204" pitchFamily="49" charset="0"/>
              </a:rPr>
              <a:t>await</a:t>
            </a:r>
            <a:r>
              <a:rPr lang="es-ES" sz="1200" dirty="0">
                <a:latin typeface="Consolas" panose="020B0609020204030204" pitchFamily="49" charset="0"/>
                <a:cs typeface="Consolas" panose="020B0609020204030204" pitchFamily="49" charset="0"/>
              </a:rPr>
              <a:t> _</a:t>
            </a:r>
            <a:r>
              <a:rPr lang="es-ES" sz="1200" dirty="0" err="1">
                <a:latin typeface="Consolas" panose="020B0609020204030204" pitchFamily="49" charset="0"/>
                <a:cs typeface="Consolas" panose="020B0609020204030204" pitchFamily="49" charset="0"/>
              </a:rPr>
              <a:t>sensorManager.Distance.StartReadingsAsync</a:t>
            </a:r>
            <a:r>
              <a:rPr lang="es-ES" sz="1200" dirty="0">
                <a:latin typeface="Consolas" panose="020B0609020204030204" pitchFamily="49" charset="0"/>
                <a:cs typeface="Consolas" panose="020B0609020204030204" pitchFamily="49" charset="0"/>
              </a:rPr>
              <a:t>(BandSensorSampleRate.Ms128);</a:t>
            </a:r>
          </a:p>
          <a:p>
            <a:r>
              <a:rPr lang="es-ES" sz="1200" dirty="0" err="1">
                <a:latin typeface="Consolas" panose="020B0609020204030204" pitchFamily="49" charset="0"/>
                <a:cs typeface="Consolas" panose="020B0609020204030204" pitchFamily="49" charset="0"/>
              </a:rPr>
              <a:t>sensorManager.Distance.ReadingChanged</a:t>
            </a:r>
            <a:r>
              <a:rPr lang="es-ES" sz="1200" dirty="0">
                <a:latin typeface="Consolas" panose="020B0609020204030204" pitchFamily="49" charset="0"/>
                <a:cs typeface="Consolas" panose="020B0609020204030204" pitchFamily="49" charset="0"/>
              </a:rPr>
              <a:t> += (s, e) =&gt;</a:t>
            </a:r>
          </a:p>
          <a:p>
            <a:r>
              <a:rPr lang="es-ES" sz="1200" dirty="0">
                <a:latin typeface="Consolas" panose="020B0609020204030204" pitchFamily="49" charset="0"/>
                <a:cs typeface="Consolas" panose="020B0609020204030204" pitchFamily="49" charset="0"/>
              </a:rPr>
              <a:t>{</a:t>
            </a: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TotalDistance</a:t>
            </a:r>
            <a:r>
              <a:rPr lang="es-ES" sz="1200" dirty="0">
                <a:latin typeface="Consolas" panose="020B0609020204030204" pitchFamily="49" charset="0"/>
                <a:cs typeface="Consolas" panose="020B0609020204030204" pitchFamily="49" charset="0"/>
              </a:rPr>
              <a:t> = </a:t>
            </a:r>
            <a:r>
              <a:rPr lang="es-ES" sz="1200" dirty="0" err="1">
                <a:latin typeface="Consolas" panose="020B0609020204030204" pitchFamily="49" charset="0"/>
                <a:cs typeface="Consolas" panose="020B0609020204030204" pitchFamily="49" charset="0"/>
              </a:rPr>
              <a:t>e.SensorReading.TotalDistance</a:t>
            </a:r>
            <a:r>
              <a:rPr lang="es-ES" sz="1200" dirty="0">
                <a:latin typeface="Consolas" panose="020B0609020204030204" pitchFamily="49" charset="0"/>
                <a:cs typeface="Consolas" panose="020B0609020204030204" pitchFamily="49" charset="0"/>
              </a:rPr>
              <a:t>;</a:t>
            </a: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var</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speed</a:t>
            </a:r>
            <a:r>
              <a:rPr lang="es-ES" sz="1200" dirty="0">
                <a:latin typeface="Consolas" panose="020B0609020204030204" pitchFamily="49" charset="0"/>
                <a:cs typeface="Consolas" panose="020B0609020204030204" pitchFamily="49" charset="0"/>
              </a:rPr>
              <a:t> = </a:t>
            </a:r>
            <a:r>
              <a:rPr lang="es-ES" sz="1200" dirty="0" err="1">
                <a:latin typeface="Consolas" panose="020B0609020204030204" pitchFamily="49" charset="0"/>
                <a:cs typeface="Consolas" panose="020B0609020204030204" pitchFamily="49" charset="0"/>
              </a:rPr>
              <a:t>e.SensorReading.Speed</a:t>
            </a:r>
            <a:r>
              <a:rPr lang="es-ES" sz="1200" dirty="0">
                <a:latin typeface="Consolas" panose="020B0609020204030204" pitchFamily="49" charset="0"/>
                <a:cs typeface="Consolas" panose="020B0609020204030204" pitchFamily="49" charset="0"/>
              </a:rPr>
              <a:t>;</a:t>
            </a: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var</a:t>
            </a:r>
            <a:r>
              <a:rPr lang="es-ES" sz="1200" dirty="0">
                <a:latin typeface="Consolas" panose="020B0609020204030204" pitchFamily="49" charset="0"/>
                <a:cs typeface="Consolas" panose="020B0609020204030204" pitchFamily="49" charset="0"/>
              </a:rPr>
              <a:t> pace = </a:t>
            </a:r>
            <a:r>
              <a:rPr lang="es-ES" sz="1200" dirty="0" err="1">
                <a:latin typeface="Consolas" panose="020B0609020204030204" pitchFamily="49" charset="0"/>
                <a:cs typeface="Consolas" panose="020B0609020204030204" pitchFamily="49" charset="0"/>
              </a:rPr>
              <a:t>e.SensorReading.Pace</a:t>
            </a:r>
            <a:r>
              <a:rPr lang="es-ES" sz="1200" dirty="0">
                <a:latin typeface="Consolas" panose="020B0609020204030204" pitchFamily="49" charset="0"/>
                <a:cs typeface="Consolas" panose="020B0609020204030204" pitchFamily="49" charset="0"/>
              </a:rPr>
              <a:t>;</a:t>
            </a: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var</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currentmotion</a:t>
            </a:r>
            <a:r>
              <a:rPr lang="es-ES" sz="1200" dirty="0">
                <a:latin typeface="Consolas" panose="020B0609020204030204" pitchFamily="49" charset="0"/>
                <a:cs typeface="Consolas" panose="020B0609020204030204" pitchFamily="49" charset="0"/>
              </a:rPr>
              <a:t> = </a:t>
            </a:r>
            <a:r>
              <a:rPr lang="es-ES" sz="1200" dirty="0" err="1">
                <a:latin typeface="Consolas" panose="020B0609020204030204" pitchFamily="49" charset="0"/>
                <a:cs typeface="Consolas" panose="020B0609020204030204" pitchFamily="49" charset="0"/>
              </a:rPr>
              <a:t>e.SensorReading.CurrentMotion</a:t>
            </a:r>
            <a:r>
              <a:rPr lang="es-ES" sz="1200" dirty="0">
                <a:latin typeface="Consolas" panose="020B0609020204030204" pitchFamily="49" charset="0"/>
                <a:cs typeface="Consolas" panose="020B0609020204030204" pitchFamily="49" charset="0"/>
              </a:rPr>
              <a:t>;</a:t>
            </a:r>
          </a:p>
          <a:p>
            <a:r>
              <a:rPr lang="es-ES" sz="12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18874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Trabajando</a:t>
            </a:r>
            <a:r>
              <a:rPr lang="en-US" dirty="0" smtClean="0"/>
              <a:t> con </a:t>
            </a:r>
            <a:r>
              <a:rPr lang="en-US" dirty="0" err="1" smtClean="0"/>
              <a:t>sensores</a:t>
            </a:r>
            <a:endParaRPr lang="en-US" dirty="0"/>
          </a:p>
        </p:txBody>
      </p:sp>
    </p:spTree>
    <p:extLst>
      <p:ext uri="{BB962C8B-B14F-4D97-AF65-F5344CB8AC3E}">
        <p14:creationId xmlns:p14="http://schemas.microsoft.com/office/powerpoint/2010/main" val="73853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Creando</a:t>
            </a:r>
            <a:r>
              <a:rPr lang="en-US" dirty="0" smtClean="0"/>
              <a:t> tiles</a:t>
            </a:r>
            <a:endParaRPr lang="en-US" dirty="0"/>
          </a:p>
        </p:txBody>
      </p:sp>
      <p:sp>
        <p:nvSpPr>
          <p:cNvPr id="4" name="Text Placeholder 4"/>
          <p:cNvSpPr>
            <a:spLocks noGrp="1"/>
          </p:cNvSpPr>
          <p:nvPr>
            <p:ph type="body" sz="quarter" idx="11"/>
          </p:nvPr>
        </p:nvSpPr>
        <p:spPr>
          <a:xfrm>
            <a:off x="277581" y="1187620"/>
            <a:ext cx="5473224" cy="5378868"/>
          </a:xfrm>
        </p:spPr>
        <p:txBody>
          <a:bodyPr/>
          <a:lstStyle/>
          <a:p>
            <a:r>
              <a:rPr lang="en-US" sz="2400" dirty="0" err="1" smtClean="0">
                <a:latin typeface="Consolas" panose="020B0609020204030204" pitchFamily="49" charset="0"/>
                <a:cs typeface="Consolas" panose="020B0609020204030204" pitchFamily="49" charset="0"/>
              </a:rPr>
              <a:t>Usaremos</a:t>
            </a:r>
            <a:endParaRPr lang="en-US" sz="2400" dirty="0">
              <a:latin typeface="Consolas" panose="020B0609020204030204" pitchFamily="49" charset="0"/>
              <a:cs typeface="Consolas" panose="020B0609020204030204" pitchFamily="49" charset="0"/>
            </a:endParaRPr>
          </a:p>
          <a:p>
            <a:r>
              <a:rPr lang="en-US" sz="2400" b="1" dirty="0" err="1">
                <a:latin typeface="Consolas" panose="020B0609020204030204" pitchFamily="49" charset="0"/>
                <a:cs typeface="Consolas" panose="020B0609020204030204" pitchFamily="49" charset="0"/>
              </a:rPr>
              <a:t>bandClient.TileManager</a:t>
            </a:r>
            <a:r>
              <a:rPr lang="en-US" sz="2400" dirty="0">
                <a:latin typeface="Consolas" panose="020B0609020204030204" pitchFamily="49" charset="0"/>
                <a:cs typeface="Consolas" panose="020B0609020204030204" pitchFamily="49" charset="0"/>
              </a:rPr>
              <a:t> </a:t>
            </a:r>
          </a:p>
          <a:p>
            <a:endParaRPr lang="en-US" sz="1765" dirty="0"/>
          </a:p>
          <a:p>
            <a:r>
              <a:rPr lang="en-US" sz="1765" dirty="0" smtClean="0"/>
              <a:t>Las Apps </a:t>
            </a:r>
            <a:r>
              <a:rPr lang="en-US" sz="1765" dirty="0" err="1" smtClean="0"/>
              <a:t>pueden</a:t>
            </a:r>
            <a:r>
              <a:rPr lang="en-US" sz="1765" dirty="0" smtClean="0"/>
              <a:t> </a:t>
            </a:r>
            <a:r>
              <a:rPr lang="en-US" sz="1765" dirty="0" err="1" smtClean="0"/>
              <a:t>crear</a:t>
            </a:r>
            <a:r>
              <a:rPr lang="en-US" sz="1765" dirty="0" smtClean="0"/>
              <a:t> </a:t>
            </a:r>
            <a:r>
              <a:rPr lang="en-US" sz="1765" dirty="0" err="1" smtClean="0"/>
              <a:t>uno</a:t>
            </a:r>
            <a:r>
              <a:rPr lang="en-US" sz="1765" dirty="0" smtClean="0"/>
              <a:t> </a:t>
            </a:r>
            <a:r>
              <a:rPr lang="en-US" sz="1765" dirty="0" err="1" smtClean="0"/>
              <a:t>más</a:t>
            </a:r>
            <a:r>
              <a:rPr lang="en-US" sz="1765" dirty="0" smtClean="0"/>
              <a:t> tiles</a:t>
            </a:r>
            <a:r>
              <a:rPr lang="en-US" sz="1765" dirty="0"/>
              <a:t>.</a:t>
            </a:r>
          </a:p>
          <a:p>
            <a:pPr marL="0" indent="0"/>
            <a:r>
              <a:rPr lang="en-US" sz="1765" dirty="0" err="1" smtClean="0"/>
              <a:t>Cada</a:t>
            </a:r>
            <a:r>
              <a:rPr lang="en-US" sz="1765" dirty="0" smtClean="0"/>
              <a:t> Tile </a:t>
            </a:r>
            <a:r>
              <a:rPr lang="en-US" sz="1765" dirty="0" err="1" smtClean="0"/>
              <a:t>cuenta</a:t>
            </a:r>
            <a:r>
              <a:rPr lang="en-US" sz="1765" dirty="0" smtClean="0"/>
              <a:t> con GUID e </a:t>
            </a:r>
            <a:r>
              <a:rPr lang="en-US" sz="1765" dirty="0" err="1" smtClean="0"/>
              <a:t>Icono</a:t>
            </a:r>
            <a:r>
              <a:rPr lang="en-US" sz="1765" dirty="0" smtClean="0"/>
              <a:t>. </a:t>
            </a:r>
          </a:p>
          <a:p>
            <a:pPr marL="0" indent="0"/>
            <a:r>
              <a:rPr lang="en-US" sz="1765" dirty="0" smtClean="0"/>
              <a:t>Hasta 8 </a:t>
            </a:r>
            <a:r>
              <a:rPr lang="en-US" sz="1765" dirty="0" err="1" smtClean="0"/>
              <a:t>iconos</a:t>
            </a:r>
            <a:r>
              <a:rPr lang="en-US" sz="1765" dirty="0" smtClean="0"/>
              <a:t> </a:t>
            </a:r>
            <a:r>
              <a:rPr lang="en-US" sz="1765" dirty="0" err="1" smtClean="0"/>
              <a:t>adicionales</a:t>
            </a:r>
            <a:r>
              <a:rPr lang="en-US" sz="1765" dirty="0" smtClean="0"/>
              <a:t> para </a:t>
            </a:r>
            <a:r>
              <a:rPr lang="en-US" sz="1765" dirty="0" err="1" smtClean="0"/>
              <a:t>usar</a:t>
            </a:r>
            <a:r>
              <a:rPr lang="en-US" sz="1765" dirty="0" smtClean="0"/>
              <a:t> </a:t>
            </a:r>
            <a:r>
              <a:rPr lang="en-US" sz="1765" dirty="0" err="1" smtClean="0"/>
              <a:t>en</a:t>
            </a:r>
            <a:r>
              <a:rPr lang="en-US" sz="1765" dirty="0" smtClean="0"/>
              <a:t> las </a:t>
            </a:r>
            <a:r>
              <a:rPr lang="en-US" sz="1765" dirty="0" err="1" smtClean="0"/>
              <a:t>páginas</a:t>
            </a:r>
            <a:r>
              <a:rPr lang="en-US" sz="1765" dirty="0" smtClean="0"/>
              <a:t>.</a:t>
            </a:r>
          </a:p>
          <a:p>
            <a:r>
              <a:rPr lang="en-US" sz="1765" dirty="0" err="1" smtClean="0"/>
              <a:t>Cada</a:t>
            </a:r>
            <a:r>
              <a:rPr lang="en-US" sz="1765" dirty="0" smtClean="0"/>
              <a:t> Tile </a:t>
            </a:r>
            <a:r>
              <a:rPr lang="en-US" sz="1765" dirty="0" err="1" smtClean="0"/>
              <a:t>puede</a:t>
            </a:r>
            <a:r>
              <a:rPr lang="en-US" sz="1765" dirty="0" smtClean="0"/>
              <a:t> </a:t>
            </a:r>
            <a:r>
              <a:rPr lang="en-US" sz="1765" dirty="0" err="1" smtClean="0"/>
              <a:t>tener</a:t>
            </a:r>
            <a:r>
              <a:rPr lang="en-US" sz="1765" dirty="0" smtClean="0"/>
              <a:t> hasta 8 “</a:t>
            </a:r>
            <a:r>
              <a:rPr lang="en-US" sz="1765" dirty="0" err="1" smtClean="0"/>
              <a:t>páginas</a:t>
            </a:r>
            <a:r>
              <a:rPr lang="en-US" sz="1765" dirty="0" smtClean="0"/>
              <a:t>”.</a:t>
            </a:r>
          </a:p>
          <a:p>
            <a:pPr marL="0" indent="0"/>
            <a:r>
              <a:rPr lang="en-US" sz="1765" dirty="0" smtClean="0"/>
              <a:t>Viewport del </a:t>
            </a:r>
            <a:r>
              <a:rPr lang="en-US" sz="1765" dirty="0" err="1" smtClean="0"/>
              <a:t>contenido</a:t>
            </a:r>
            <a:r>
              <a:rPr lang="en-US" sz="1765" dirty="0" smtClean="0"/>
              <a:t> de la </a:t>
            </a:r>
            <a:r>
              <a:rPr lang="en-US" sz="1765" dirty="0" err="1" smtClean="0"/>
              <a:t>página</a:t>
            </a:r>
            <a:r>
              <a:rPr lang="en-US" sz="1765" dirty="0" smtClean="0"/>
              <a:t> </a:t>
            </a:r>
            <a:r>
              <a:rPr lang="en-US" sz="1765" dirty="0" err="1" smtClean="0"/>
              <a:t>es</a:t>
            </a:r>
            <a:r>
              <a:rPr lang="en-US" sz="1765" dirty="0" smtClean="0"/>
              <a:t> de 245 </a:t>
            </a:r>
            <a:r>
              <a:rPr lang="en-US" sz="1765" dirty="0"/>
              <a:t>x 106 </a:t>
            </a:r>
            <a:r>
              <a:rPr lang="en-US" sz="1765" dirty="0" smtClean="0"/>
              <a:t>pixels.</a:t>
            </a:r>
          </a:p>
          <a:p>
            <a:pPr marL="0" indent="0"/>
            <a:r>
              <a:rPr lang="en-US" sz="1765" dirty="0" smtClean="0"/>
              <a:t>Las </a:t>
            </a:r>
            <a:r>
              <a:rPr lang="en-US" sz="1765" dirty="0" err="1" smtClean="0"/>
              <a:t>páginas</a:t>
            </a:r>
            <a:r>
              <a:rPr lang="en-US" sz="1765" dirty="0" smtClean="0"/>
              <a:t> </a:t>
            </a:r>
            <a:r>
              <a:rPr lang="en-US" sz="1765" dirty="0" err="1" smtClean="0"/>
              <a:t>muestran</a:t>
            </a:r>
            <a:r>
              <a:rPr lang="en-US" sz="1765" dirty="0" smtClean="0"/>
              <a:t> un </a:t>
            </a:r>
            <a:r>
              <a:rPr lang="en-US" sz="1765" dirty="0" err="1" smtClean="0"/>
              <a:t>mensaje</a:t>
            </a:r>
            <a:r>
              <a:rPr lang="en-US" sz="1765" dirty="0" smtClean="0"/>
              <a:t> </a:t>
            </a:r>
            <a:r>
              <a:rPr lang="en-US" sz="1765" dirty="0" err="1" smtClean="0"/>
              <a:t>genérico</a:t>
            </a:r>
            <a:r>
              <a:rPr lang="en-US" sz="1765" dirty="0" smtClean="0"/>
              <a:t> o </a:t>
            </a:r>
            <a:r>
              <a:rPr lang="en-US" sz="1765" dirty="0" err="1" smtClean="0"/>
              <a:t>usan</a:t>
            </a:r>
            <a:r>
              <a:rPr lang="en-US" sz="1765" dirty="0" smtClean="0"/>
              <a:t> custom </a:t>
            </a:r>
            <a:r>
              <a:rPr lang="en-US" sz="1765" dirty="0"/>
              <a:t>layouts.</a:t>
            </a:r>
          </a:p>
        </p:txBody>
      </p:sp>
      <p:pic>
        <p:nvPicPr>
          <p:cNvPr id="5" name="Picture 4"/>
          <p:cNvPicPr>
            <a:picLocks noChangeAspect="1"/>
          </p:cNvPicPr>
          <p:nvPr/>
        </p:nvPicPr>
        <p:blipFill>
          <a:blip r:embed="rId2"/>
          <a:stretch>
            <a:fillRect/>
          </a:stretch>
        </p:blipFill>
        <p:spPr>
          <a:xfrm>
            <a:off x="6544213" y="1710853"/>
            <a:ext cx="3809805" cy="21846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3682" y="4101319"/>
            <a:ext cx="5826761" cy="1992206"/>
          </a:xfrm>
          <a:prstGeom prst="rect">
            <a:avLst/>
          </a:prstGeom>
          <a:noFill/>
          <a:ln>
            <a:noFill/>
          </a:ln>
        </p:spPr>
      </p:pic>
    </p:spTree>
    <p:extLst>
      <p:ext uri="{BB962C8B-B14F-4D97-AF65-F5344CB8AC3E}">
        <p14:creationId xmlns:p14="http://schemas.microsoft.com/office/powerpoint/2010/main" val="291599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Creando</a:t>
            </a:r>
            <a:r>
              <a:rPr lang="en-US" dirty="0" smtClean="0"/>
              <a:t> tiles</a:t>
            </a:r>
            <a:endParaRPr lang="en-US" dirty="0"/>
          </a:p>
        </p:txBody>
      </p:sp>
      <p:sp>
        <p:nvSpPr>
          <p:cNvPr id="5" name="Text Placeholder 4"/>
          <p:cNvSpPr>
            <a:spLocks noGrp="1"/>
          </p:cNvSpPr>
          <p:nvPr>
            <p:ph type="body" sz="quarter" idx="11"/>
          </p:nvPr>
        </p:nvSpPr>
        <p:spPr>
          <a:xfrm>
            <a:off x="277582" y="1635896"/>
            <a:ext cx="11645180" cy="4931036"/>
          </a:xfrm>
        </p:spPr>
        <p:txBody>
          <a:bodyPr/>
          <a:lstStyle/>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Create</a:t>
            </a:r>
            <a:r>
              <a:rPr lang="es-ES" sz="1200" dirty="0">
                <a:latin typeface="Consolas" panose="020B0609020204030204" pitchFamily="49" charset="0"/>
                <a:cs typeface="Consolas" panose="020B0609020204030204" pitchFamily="49" charset="0"/>
              </a:rPr>
              <a:t> </a:t>
            </a:r>
            <a:r>
              <a:rPr lang="es-ES" sz="1200" dirty="0" smtClean="0">
                <a:latin typeface="Consolas" panose="020B0609020204030204" pitchFamily="49" charset="0"/>
                <a:cs typeface="Consolas" panose="020B0609020204030204" pitchFamily="49" charset="0"/>
              </a:rPr>
              <a:t>Tile</a:t>
            </a:r>
          </a:p>
          <a:p>
            <a:r>
              <a:rPr lang="es-ES" sz="1200" dirty="0" err="1" smtClean="0">
                <a:latin typeface="Consolas" panose="020B0609020204030204" pitchFamily="49" charset="0"/>
                <a:cs typeface="Consolas" panose="020B0609020204030204" pitchFamily="49" charset="0"/>
              </a:rPr>
              <a:t>var</a:t>
            </a:r>
            <a:r>
              <a:rPr lang="es-ES" sz="1200" dirty="0" smtClean="0">
                <a:latin typeface="Consolas" panose="020B0609020204030204" pitchFamily="49" charset="0"/>
                <a:cs typeface="Consolas" panose="020B0609020204030204" pitchFamily="49" charset="0"/>
              </a:rPr>
              <a:t> </a:t>
            </a:r>
            <a:r>
              <a:rPr lang="es-ES" sz="1200" dirty="0">
                <a:latin typeface="Consolas" panose="020B0609020204030204" pitchFamily="49" charset="0"/>
                <a:cs typeface="Consolas" panose="020B0609020204030204" pitchFamily="49" charset="0"/>
              </a:rPr>
              <a:t>tile = new </a:t>
            </a:r>
            <a:r>
              <a:rPr lang="es-ES" sz="1200" dirty="0" err="1">
                <a:latin typeface="Consolas" panose="020B0609020204030204" pitchFamily="49" charset="0"/>
                <a:cs typeface="Consolas" panose="020B0609020204030204" pitchFamily="49" charset="0"/>
              </a:rPr>
              <a:t>BandTile</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TileId</a:t>
            </a:r>
            <a:r>
              <a:rPr lang="es-ES" sz="1200" dirty="0">
                <a:latin typeface="Consolas" panose="020B0609020204030204" pitchFamily="49" charset="0"/>
                <a:cs typeface="Consolas" panose="020B0609020204030204" pitchFamily="49" charset="0"/>
              </a:rPr>
              <a:t>)</a:t>
            </a:r>
          </a:p>
          <a:p>
            <a:r>
              <a:rPr lang="es-ES" sz="1200" dirty="0">
                <a:latin typeface="Consolas" panose="020B0609020204030204" pitchFamily="49" charset="0"/>
                <a:cs typeface="Consolas" panose="020B0609020204030204" pitchFamily="49" charset="0"/>
              </a:rPr>
              <a:t>{</a:t>
            </a: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Icon</a:t>
            </a:r>
            <a:r>
              <a:rPr lang="es-ES" sz="1200" dirty="0">
                <a:latin typeface="Consolas" panose="020B0609020204030204" pitchFamily="49" charset="0"/>
                <a:cs typeface="Consolas" panose="020B0609020204030204" pitchFamily="49" charset="0"/>
              </a:rPr>
              <a:t> = </a:t>
            </a:r>
            <a:r>
              <a:rPr lang="es-ES" sz="1200" dirty="0" err="1">
                <a:latin typeface="Consolas" panose="020B0609020204030204" pitchFamily="49" charset="0"/>
                <a:cs typeface="Consolas" panose="020B0609020204030204" pitchFamily="49" charset="0"/>
              </a:rPr>
              <a:t>TileIcon</a:t>
            </a:r>
            <a:r>
              <a:rPr lang="es-ES" sz="1200" dirty="0">
                <a:latin typeface="Consolas" panose="020B0609020204030204" pitchFamily="49" charset="0"/>
                <a:cs typeface="Consolas" panose="020B0609020204030204" pitchFamily="49" charset="0"/>
              </a:rPr>
              <a:t>,</a:t>
            </a: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Name</a:t>
            </a:r>
            <a:r>
              <a:rPr lang="es-ES" sz="1200" dirty="0">
                <a:latin typeface="Consolas" panose="020B0609020204030204" pitchFamily="49" charset="0"/>
                <a:cs typeface="Consolas" panose="020B0609020204030204" pitchFamily="49" charset="0"/>
              </a:rPr>
              <a:t> = </a:t>
            </a:r>
            <a:r>
              <a:rPr lang="es-ES" sz="1200" dirty="0" err="1">
                <a:latin typeface="Consolas" panose="020B0609020204030204" pitchFamily="49" charset="0"/>
                <a:cs typeface="Consolas" panose="020B0609020204030204" pitchFamily="49" charset="0"/>
              </a:rPr>
              <a:t>TileName</a:t>
            </a:r>
            <a:r>
              <a:rPr lang="es-ES" sz="1200" dirty="0">
                <a:latin typeface="Consolas" panose="020B0609020204030204" pitchFamily="49" charset="0"/>
                <a:cs typeface="Consolas" panose="020B0609020204030204" pitchFamily="49" charset="0"/>
              </a:rPr>
              <a:t>,</a:t>
            </a: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SmallIcon</a:t>
            </a:r>
            <a:r>
              <a:rPr lang="es-ES" sz="1200" dirty="0">
                <a:latin typeface="Consolas" panose="020B0609020204030204" pitchFamily="49" charset="0"/>
                <a:cs typeface="Consolas" panose="020B0609020204030204" pitchFamily="49" charset="0"/>
              </a:rPr>
              <a:t> = </a:t>
            </a:r>
            <a:r>
              <a:rPr lang="es-ES" sz="1200" dirty="0" err="1">
                <a:latin typeface="Consolas" panose="020B0609020204030204" pitchFamily="49" charset="0"/>
                <a:cs typeface="Consolas" panose="020B0609020204030204" pitchFamily="49" charset="0"/>
              </a:rPr>
              <a:t>TileBadge</a:t>
            </a:r>
            <a:r>
              <a:rPr lang="es-ES" sz="1200" dirty="0">
                <a:latin typeface="Consolas" panose="020B0609020204030204" pitchFamily="49" charset="0"/>
                <a:cs typeface="Consolas" panose="020B0609020204030204" pitchFamily="49" charset="0"/>
              </a:rPr>
              <a:t>,</a:t>
            </a: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IsScreenTimeoutDisabled</a:t>
            </a:r>
            <a:r>
              <a:rPr lang="es-ES" sz="1200" dirty="0">
                <a:latin typeface="Consolas" panose="020B0609020204030204" pitchFamily="49" charset="0"/>
                <a:cs typeface="Consolas" panose="020B0609020204030204" pitchFamily="49" charset="0"/>
              </a:rPr>
              <a:t> = </a:t>
            </a:r>
            <a:r>
              <a:rPr lang="es-ES" sz="1200" dirty="0" err="1">
                <a:latin typeface="Consolas" panose="020B0609020204030204" pitchFamily="49" charset="0"/>
                <a:cs typeface="Consolas" panose="020B0609020204030204" pitchFamily="49" charset="0"/>
              </a:rPr>
              <a:t>DisableScreenTimeout</a:t>
            </a:r>
            <a:endParaRPr lang="es-ES" sz="1200" dirty="0">
              <a:latin typeface="Consolas" panose="020B0609020204030204" pitchFamily="49" charset="0"/>
              <a:cs typeface="Consolas" panose="020B0609020204030204" pitchFamily="49" charset="0"/>
            </a:endParaRPr>
          </a:p>
          <a:p>
            <a:r>
              <a:rPr lang="es-ES" sz="1200" dirty="0">
                <a:latin typeface="Consolas" panose="020B0609020204030204" pitchFamily="49" charset="0"/>
                <a:cs typeface="Consolas" panose="020B0609020204030204" pitchFamily="49" charset="0"/>
              </a:rPr>
              <a:t>};</a:t>
            </a:r>
          </a:p>
          <a:p>
            <a:endParaRPr lang="es-ES" sz="1200" dirty="0">
              <a:latin typeface="Consolas" panose="020B0609020204030204" pitchFamily="49" charset="0"/>
              <a:cs typeface="Consolas" panose="020B0609020204030204" pitchFamily="49" charset="0"/>
            </a:endParaRPr>
          </a:p>
          <a:p>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Add</a:t>
            </a:r>
            <a:r>
              <a:rPr lang="es-ES" sz="1200" dirty="0">
                <a:latin typeface="Consolas" panose="020B0609020204030204" pitchFamily="49" charset="0"/>
                <a:cs typeface="Consolas" panose="020B0609020204030204" pitchFamily="49" charset="0"/>
              </a:rPr>
              <a:t> Tile</a:t>
            </a:r>
          </a:p>
          <a:p>
            <a:r>
              <a:rPr lang="es-ES" sz="1200" dirty="0" err="1">
                <a:latin typeface="Consolas" panose="020B0609020204030204" pitchFamily="49" charset="0"/>
                <a:cs typeface="Consolas" panose="020B0609020204030204" pitchFamily="49" charset="0"/>
              </a:rPr>
              <a:t>await</a:t>
            </a:r>
            <a:r>
              <a:rPr lang="es-ES" sz="1200" dirty="0">
                <a:latin typeface="Consolas" panose="020B0609020204030204" pitchFamily="49" charset="0"/>
                <a:cs typeface="Consolas" panose="020B0609020204030204" pitchFamily="49" charset="0"/>
              </a:rPr>
              <a:t> _</a:t>
            </a:r>
            <a:r>
              <a:rPr lang="es-ES" sz="1200" dirty="0" err="1">
                <a:latin typeface="Consolas" panose="020B0609020204030204" pitchFamily="49" charset="0"/>
                <a:cs typeface="Consolas" panose="020B0609020204030204" pitchFamily="49" charset="0"/>
              </a:rPr>
              <a:t>tileManager.AddTileAsync</a:t>
            </a:r>
            <a:r>
              <a:rPr lang="es-ES" sz="1200" dirty="0">
                <a:latin typeface="Consolas" panose="020B0609020204030204" pitchFamily="49" charset="0"/>
                <a:cs typeface="Consolas" panose="020B0609020204030204" pitchFamily="49" charset="0"/>
              </a:rPr>
              <a:t>(tile);</a:t>
            </a:r>
          </a:p>
        </p:txBody>
      </p:sp>
    </p:spTree>
    <p:extLst>
      <p:ext uri="{BB962C8B-B14F-4D97-AF65-F5344CB8AC3E}">
        <p14:creationId xmlns:p14="http://schemas.microsoft.com/office/powerpoint/2010/main" val="811349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Notificaciones</a:t>
            </a:r>
            <a:endParaRPr lang="en-US" dirty="0"/>
          </a:p>
        </p:txBody>
      </p:sp>
      <p:sp>
        <p:nvSpPr>
          <p:cNvPr id="4" name="Text Placeholder 4"/>
          <p:cNvSpPr>
            <a:spLocks noGrp="1"/>
          </p:cNvSpPr>
          <p:nvPr>
            <p:ph type="body" sz="quarter" idx="11"/>
          </p:nvPr>
        </p:nvSpPr>
        <p:spPr>
          <a:xfrm>
            <a:off x="277581" y="1636152"/>
            <a:ext cx="4697888" cy="4930336"/>
          </a:xfrm>
        </p:spPr>
        <p:txBody>
          <a:bodyPr/>
          <a:lstStyle/>
          <a:p>
            <a:r>
              <a:rPr lang="en-US" sz="2400" dirty="0" err="1" smtClean="0">
                <a:latin typeface="Consolas" panose="020B0609020204030204" pitchFamily="49" charset="0"/>
                <a:cs typeface="Consolas" panose="020B0609020204030204" pitchFamily="49" charset="0"/>
              </a:rPr>
              <a:t>Usaremos</a:t>
            </a:r>
            <a:r>
              <a:rPr lang="en-US" sz="2400"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bandClient.NotificationManager</a:t>
            </a:r>
            <a:endParaRPr lang="en-US" sz="1765" dirty="0"/>
          </a:p>
          <a:p>
            <a:r>
              <a:rPr lang="en-US" sz="1765" dirty="0" err="1" smtClean="0"/>
              <a:t>Tenemos</a:t>
            </a:r>
            <a:r>
              <a:rPr lang="en-US" sz="1765" dirty="0" smtClean="0"/>
              <a:t> 3 </a:t>
            </a:r>
            <a:r>
              <a:rPr lang="en-US" sz="1765" dirty="0" err="1" smtClean="0"/>
              <a:t>tipos</a:t>
            </a:r>
            <a:r>
              <a:rPr lang="en-US" sz="1765" dirty="0" smtClean="0"/>
              <a:t> de </a:t>
            </a:r>
            <a:r>
              <a:rPr lang="en-US" sz="1765" dirty="0" err="1" smtClean="0"/>
              <a:t>notificaciones</a:t>
            </a:r>
            <a:endParaRPr lang="en-US" sz="1765" dirty="0"/>
          </a:p>
          <a:p>
            <a:pPr>
              <a:buFont typeface="Arial" panose="020B0604020202020204" pitchFamily="34" charset="0"/>
              <a:buChar char="•"/>
            </a:pPr>
            <a:r>
              <a:rPr lang="en-US" sz="1765" b="1" dirty="0" err="1" smtClean="0"/>
              <a:t>Mensajes</a:t>
            </a:r>
            <a:r>
              <a:rPr lang="en-US" sz="1765" dirty="0" smtClean="0"/>
              <a:t>. </a:t>
            </a:r>
            <a:r>
              <a:rPr lang="en-US" sz="1765" dirty="0" err="1" smtClean="0"/>
              <a:t>Cuentan</a:t>
            </a:r>
            <a:r>
              <a:rPr lang="en-US" sz="1765" dirty="0" smtClean="0"/>
              <a:t> con </a:t>
            </a:r>
            <a:r>
              <a:rPr lang="en-US" sz="1765" dirty="0" err="1" smtClean="0"/>
              <a:t>título</a:t>
            </a:r>
            <a:r>
              <a:rPr lang="en-US" sz="1765" dirty="0" smtClean="0"/>
              <a:t> y </a:t>
            </a:r>
            <a:r>
              <a:rPr lang="en-US" sz="1765" dirty="0" err="1" smtClean="0"/>
              <a:t>cuerpo</a:t>
            </a:r>
            <a:r>
              <a:rPr lang="en-US" sz="1765" dirty="0" smtClean="0"/>
              <a:t>. Cola </a:t>
            </a:r>
            <a:r>
              <a:rPr lang="en-US" sz="1765" dirty="0" err="1" smtClean="0"/>
              <a:t>tipo</a:t>
            </a:r>
            <a:r>
              <a:rPr lang="en-US" sz="1765" dirty="0" smtClean="0"/>
              <a:t> FIFO de hasta 8 </a:t>
            </a:r>
            <a:r>
              <a:rPr lang="en-US" sz="1765" dirty="0" err="1" smtClean="0"/>
              <a:t>mensajes</a:t>
            </a:r>
            <a:r>
              <a:rPr lang="en-US" sz="1765" dirty="0" smtClean="0"/>
              <a:t> a la </a:t>
            </a:r>
            <a:r>
              <a:rPr lang="en-US" sz="1765" dirty="0" err="1" smtClean="0"/>
              <a:t>vez</a:t>
            </a:r>
            <a:r>
              <a:rPr lang="en-US" sz="1765" dirty="0" smtClean="0"/>
              <a:t>.</a:t>
            </a:r>
            <a:endParaRPr lang="en-US" sz="1765" dirty="0"/>
          </a:p>
          <a:p>
            <a:pPr>
              <a:buFont typeface="Arial" panose="020B0604020202020204" pitchFamily="34" charset="0"/>
              <a:buChar char="•"/>
            </a:pPr>
            <a:r>
              <a:rPr lang="en-US" sz="1765" b="1" dirty="0" err="1" smtClean="0"/>
              <a:t>Diálogos</a:t>
            </a:r>
            <a:r>
              <a:rPr lang="en-US" sz="1765" dirty="0" smtClean="0"/>
              <a:t>. </a:t>
            </a:r>
            <a:r>
              <a:rPr lang="en-US" sz="1765" dirty="0" err="1" smtClean="0"/>
              <a:t>Mensajes</a:t>
            </a:r>
            <a:r>
              <a:rPr lang="en-US" sz="1765" dirty="0" smtClean="0"/>
              <a:t> </a:t>
            </a:r>
            <a:r>
              <a:rPr lang="en-US" sz="1765" dirty="0" err="1" smtClean="0"/>
              <a:t>tipo</a:t>
            </a:r>
            <a:r>
              <a:rPr lang="en-US" sz="1765" dirty="0" smtClean="0"/>
              <a:t> Pop </a:t>
            </a:r>
            <a:r>
              <a:rPr lang="en-US" sz="1765" dirty="0"/>
              <a:t>up </a:t>
            </a:r>
            <a:r>
              <a:rPr lang="en-US" sz="1765" dirty="0" smtClean="0"/>
              <a:t>que no </a:t>
            </a:r>
            <a:r>
              <a:rPr lang="en-US" sz="1765" dirty="0" err="1" smtClean="0"/>
              <a:t>persisten</a:t>
            </a:r>
            <a:r>
              <a:rPr lang="en-US" sz="1765" dirty="0" smtClean="0"/>
              <a:t> </a:t>
            </a:r>
            <a:r>
              <a:rPr lang="en-US" sz="1765" dirty="0" err="1" smtClean="0"/>
              <a:t>dentro</a:t>
            </a:r>
            <a:r>
              <a:rPr lang="en-US" sz="1765" dirty="0" smtClean="0"/>
              <a:t> del tile</a:t>
            </a:r>
            <a:r>
              <a:rPr lang="en-US" sz="1765" dirty="0"/>
              <a:t>. </a:t>
            </a:r>
          </a:p>
          <a:p>
            <a:pPr>
              <a:buFont typeface="Arial" panose="020B0604020202020204" pitchFamily="34" charset="0"/>
              <a:buChar char="•"/>
            </a:pPr>
            <a:r>
              <a:rPr lang="en-US" sz="1765" b="1" dirty="0" err="1" smtClean="0"/>
              <a:t>Alertas</a:t>
            </a:r>
            <a:r>
              <a:rPr lang="en-US" sz="1765" b="1" dirty="0" smtClean="0"/>
              <a:t> </a:t>
            </a:r>
            <a:r>
              <a:rPr lang="en-US" sz="1765" b="1" dirty="0" err="1" smtClean="0"/>
              <a:t>Hápticas</a:t>
            </a:r>
            <a:r>
              <a:rPr lang="en-US" sz="1765" dirty="0" smtClean="0"/>
              <a:t>. De </a:t>
            </a:r>
            <a:r>
              <a:rPr lang="en-US" sz="1765" dirty="0" err="1" smtClean="0"/>
              <a:t>tipo</a:t>
            </a:r>
            <a:r>
              <a:rPr lang="en-US" sz="1765" dirty="0" smtClean="0"/>
              <a:t> </a:t>
            </a:r>
            <a:r>
              <a:rPr lang="en-US" sz="1765" dirty="0" err="1" smtClean="0"/>
              <a:t>vibración</a:t>
            </a:r>
            <a:r>
              <a:rPr lang="en-US" sz="1765" dirty="0" smtClean="0"/>
              <a:t>.</a:t>
            </a:r>
            <a:endParaRPr lang="en-US" sz="1765" dirty="0"/>
          </a:p>
        </p:txBody>
      </p:sp>
      <p:pic>
        <p:nvPicPr>
          <p:cNvPr id="5" name="Picture 4"/>
          <p:cNvPicPr>
            <a:picLocks noChangeAspect="1"/>
          </p:cNvPicPr>
          <p:nvPr/>
        </p:nvPicPr>
        <p:blipFill>
          <a:blip r:embed="rId2"/>
          <a:stretch>
            <a:fillRect/>
          </a:stretch>
        </p:blipFill>
        <p:spPr>
          <a:xfrm>
            <a:off x="5079740" y="2222767"/>
            <a:ext cx="3361593" cy="1953254"/>
          </a:xfrm>
          <a:prstGeom prst="rect">
            <a:avLst/>
          </a:prstGeom>
        </p:spPr>
      </p:pic>
      <p:pic>
        <p:nvPicPr>
          <p:cNvPr id="6" name="Picture 5"/>
          <p:cNvPicPr>
            <a:picLocks noChangeAspect="1"/>
          </p:cNvPicPr>
          <p:nvPr/>
        </p:nvPicPr>
        <p:blipFill>
          <a:blip r:embed="rId3"/>
          <a:stretch>
            <a:fillRect/>
          </a:stretch>
        </p:blipFill>
        <p:spPr>
          <a:xfrm>
            <a:off x="8452901" y="2222767"/>
            <a:ext cx="3843370" cy="1923578"/>
          </a:xfrm>
          <a:prstGeom prst="rect">
            <a:avLst/>
          </a:prstGeom>
        </p:spPr>
      </p:pic>
      <p:pic>
        <p:nvPicPr>
          <p:cNvPr id="7" name="Picture 6"/>
          <p:cNvPicPr>
            <a:picLocks noChangeAspect="1"/>
          </p:cNvPicPr>
          <p:nvPr/>
        </p:nvPicPr>
        <p:blipFill rotWithShape="1">
          <a:blip r:embed="rId4"/>
          <a:srcRect r="41955"/>
          <a:stretch/>
        </p:blipFill>
        <p:spPr>
          <a:xfrm>
            <a:off x="5079741" y="4250723"/>
            <a:ext cx="3367192" cy="1509097"/>
          </a:xfrm>
          <a:prstGeom prst="rect">
            <a:avLst/>
          </a:prstGeom>
        </p:spPr>
      </p:pic>
      <p:grpSp>
        <p:nvGrpSpPr>
          <p:cNvPr id="10" name="Group 9"/>
          <p:cNvGrpSpPr/>
          <p:nvPr/>
        </p:nvGrpSpPr>
        <p:grpSpPr>
          <a:xfrm>
            <a:off x="8441333" y="4250722"/>
            <a:ext cx="3556130" cy="1509098"/>
            <a:chOff x="8504237" y="4173597"/>
            <a:chExt cx="3352800" cy="1368326"/>
          </a:xfrm>
        </p:grpSpPr>
        <p:pic>
          <p:nvPicPr>
            <p:cNvPr id="8" name="Picture 7"/>
            <p:cNvPicPr>
              <a:picLocks noChangeAspect="1"/>
            </p:cNvPicPr>
            <p:nvPr/>
          </p:nvPicPr>
          <p:blipFill>
            <a:blip r:embed="rId5"/>
            <a:stretch>
              <a:fillRect/>
            </a:stretch>
          </p:blipFill>
          <p:spPr>
            <a:xfrm>
              <a:off x="8504237" y="4173597"/>
              <a:ext cx="3352800" cy="1368326"/>
            </a:xfrm>
            <a:prstGeom prst="rect">
              <a:avLst/>
            </a:prstGeom>
          </p:spPr>
        </p:pic>
        <p:pic>
          <p:nvPicPr>
            <p:cNvPr id="9" name="Picture 8"/>
            <p:cNvPicPr>
              <a:picLocks noChangeAspect="1"/>
            </p:cNvPicPr>
            <p:nvPr/>
          </p:nvPicPr>
          <p:blipFill rotWithShape="1">
            <a:blip r:embed="rId6"/>
            <a:srcRect l="18657" t="16000" r="8615" b="-1"/>
            <a:stretch/>
          </p:blipFill>
          <p:spPr>
            <a:xfrm>
              <a:off x="8656637" y="4723040"/>
              <a:ext cx="187571" cy="196948"/>
            </a:xfrm>
            <a:prstGeom prst="rect">
              <a:avLst/>
            </a:prstGeom>
          </p:spPr>
        </p:pic>
      </p:grpSp>
    </p:spTree>
    <p:extLst>
      <p:ext uri="{BB962C8B-B14F-4D97-AF65-F5344CB8AC3E}">
        <p14:creationId xmlns:p14="http://schemas.microsoft.com/office/powerpoint/2010/main" val="2523663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1158" y="1084290"/>
            <a:ext cx="10969688" cy="647864"/>
          </a:xfrm>
        </p:spPr>
        <p:txBody>
          <a:bodyPr/>
          <a:lstStyle/>
          <a:p>
            <a:r>
              <a:rPr lang="en-US" sz="4312" dirty="0">
                <a:latin typeface="+mn-lt"/>
              </a:rPr>
              <a:t>Javier Suárez Ruiz</a:t>
            </a:r>
          </a:p>
        </p:txBody>
      </p:sp>
      <p:sp>
        <p:nvSpPr>
          <p:cNvPr id="4" name="Text Placeholder 4"/>
          <p:cNvSpPr>
            <a:spLocks noGrp="1"/>
          </p:cNvSpPr>
          <p:nvPr/>
        </p:nvSpPr>
        <p:spPr>
          <a:xfrm>
            <a:off x="494030" y="1918955"/>
            <a:ext cx="5839578" cy="3732444"/>
          </a:xfrm>
          <a:prstGeom prst="rect">
            <a:avLst/>
          </a:prstGeom>
        </p:spPr>
        <p:txBody>
          <a:bodyPr vert="horz" lIns="121903" tIns="0" rIns="121903" bIns="60952"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smtClean="0">
                <a:solidFill>
                  <a:schemeClr val="bg2">
                    <a:lumMod val="25000"/>
                  </a:schemeClr>
                </a:solidFill>
              </a:rPr>
              <a:t>Developer Plain Concepts</a:t>
            </a:r>
            <a:endParaRPr lang="en-US" sz="1568" i="1" dirty="0">
              <a:solidFill>
                <a:schemeClr val="bg2">
                  <a:lumMod val="25000"/>
                </a:schemeClr>
              </a:solidFill>
            </a:endParaRPr>
          </a:p>
          <a:p>
            <a:r>
              <a:rPr lang="en-US" sz="2745" dirty="0">
                <a:solidFill>
                  <a:schemeClr val="bg2">
                    <a:lumMod val="25000"/>
                  </a:schemeClr>
                </a:solidFill>
              </a:rPr>
              <a:t>Microsoft MVP Windows Platform </a:t>
            </a:r>
            <a:r>
              <a:rPr lang="en-US" sz="2745" dirty="0" smtClean="0">
                <a:solidFill>
                  <a:schemeClr val="bg2">
                    <a:lumMod val="25000"/>
                  </a:schemeClr>
                </a:solidFill>
              </a:rPr>
              <a:t>Development</a:t>
            </a:r>
          </a:p>
          <a:p>
            <a:r>
              <a:rPr lang="en-US" sz="2745" dirty="0" smtClean="0">
                <a:solidFill>
                  <a:schemeClr val="bg2">
                    <a:lumMod val="25000"/>
                  </a:schemeClr>
                </a:solidFill>
              </a:rPr>
              <a:t>Xamarin Certified Developer</a:t>
            </a:r>
            <a:endParaRPr lang="en-US" sz="2745" dirty="0">
              <a:solidFill>
                <a:schemeClr val="bg2">
                  <a:lumMod val="25000"/>
                </a:schemeClr>
              </a:solidFill>
            </a:endParaRPr>
          </a:p>
          <a:p>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Blog: </a:t>
            </a:r>
            <a:r>
              <a:rPr lang="en-US" sz="2000" dirty="0">
                <a:solidFill>
                  <a:schemeClr val="bg2">
                    <a:lumMod val="25000"/>
                  </a:schemeClr>
                </a:solidFill>
                <a:hlinkClick r:id="rId3"/>
              </a:rPr>
              <a:t>http://geeks.ms/blogs/jsuarez</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Email: </a:t>
            </a:r>
            <a:r>
              <a:rPr lang="en-US" sz="2000" dirty="0">
                <a:solidFill>
                  <a:schemeClr val="bg2">
                    <a:lumMod val="25000"/>
                  </a:schemeClr>
                </a:solidFill>
                <a:hlinkClick r:id="rId4"/>
              </a:rPr>
              <a:t>javiersuarezruiz@hotmail.com</a:t>
            </a:r>
            <a:endParaRPr lang="en-US" sz="2000" dirty="0">
              <a:solidFill>
                <a:schemeClr val="bg2">
                  <a:lumMod val="25000"/>
                </a:schemeClr>
              </a:solidFill>
            </a:endParaRPr>
          </a:p>
          <a:p>
            <a:pPr marL="380936" indent="-380936">
              <a:buFont typeface="Arial" panose="020B0604020202020204" pitchFamily="34" charset="0"/>
              <a:buChar char="•"/>
            </a:pPr>
            <a:r>
              <a:rPr lang="en-US" sz="2000" dirty="0">
                <a:solidFill>
                  <a:schemeClr val="bg2">
                    <a:lumMod val="25000"/>
                  </a:schemeClr>
                </a:solidFill>
              </a:rPr>
              <a:t>Twitter: @</a:t>
            </a:r>
            <a:r>
              <a:rPr lang="en-US" sz="2000" dirty="0" err="1">
                <a:solidFill>
                  <a:schemeClr val="bg2">
                    <a:lumMod val="25000"/>
                  </a:schemeClr>
                </a:solidFill>
              </a:rPr>
              <a:t>jsuarezruiz</a:t>
            </a:r>
            <a:endParaRPr lang="en-US" sz="2000" dirty="0">
              <a:solidFill>
                <a:schemeClr val="bg2">
                  <a:lumMod val="25000"/>
                </a:schemeClr>
              </a:solidFill>
            </a:endParaRPr>
          </a:p>
          <a:p>
            <a:endParaRPr lang="en-US" sz="20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6438" y="1084289"/>
            <a:ext cx="3724339" cy="4012129"/>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1215" y="3930381"/>
            <a:ext cx="743064" cy="1166038"/>
          </a:xfrm>
          <a:prstGeom prst="rect">
            <a:avLst/>
          </a:prstGeom>
        </p:spPr>
      </p:pic>
    </p:spTree>
    <p:extLst>
      <p:ext uri="{BB962C8B-B14F-4D97-AF65-F5344CB8AC3E}">
        <p14:creationId xmlns:p14="http://schemas.microsoft.com/office/powerpoint/2010/main" val="23954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Custom </a:t>
            </a:r>
            <a:r>
              <a:rPr lang="en-US" dirty="0"/>
              <a:t>l</a:t>
            </a:r>
            <a:r>
              <a:rPr lang="en-US" dirty="0" smtClean="0"/>
              <a:t>ayouts</a:t>
            </a:r>
            <a:endParaRPr lang="en-US" dirty="0"/>
          </a:p>
        </p:txBody>
      </p:sp>
      <p:sp>
        <p:nvSpPr>
          <p:cNvPr id="5" name="Text Placeholder 4"/>
          <p:cNvSpPr>
            <a:spLocks noGrp="1"/>
          </p:cNvSpPr>
          <p:nvPr>
            <p:ph type="body" sz="quarter" idx="11"/>
          </p:nvPr>
        </p:nvSpPr>
        <p:spPr>
          <a:xfrm>
            <a:off x="277582" y="1636152"/>
            <a:ext cx="4623185" cy="4930336"/>
          </a:xfrm>
        </p:spPr>
        <p:txBody>
          <a:bodyPr/>
          <a:lstStyle/>
          <a:p>
            <a:pPr marL="0" indent="0"/>
            <a:r>
              <a:rPr lang="en-US" sz="2800" dirty="0" err="1" smtClean="0">
                <a:latin typeface="Consolas" panose="020B0609020204030204" pitchFamily="49" charset="0"/>
                <a:cs typeface="Consolas" panose="020B0609020204030204" pitchFamily="49" charset="0"/>
              </a:rPr>
              <a:t>Usaremos</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Microsoft.Band.Portable.Tiles.Pages</a:t>
            </a:r>
            <a:endParaRPr lang="en-US" sz="2800" dirty="0">
              <a:latin typeface="Consolas" panose="020B0609020204030204" pitchFamily="49" charset="0"/>
              <a:cs typeface="Consolas" panose="020B0609020204030204" pitchFamily="49" charset="0"/>
            </a:endParaRPr>
          </a:p>
          <a:p>
            <a:pPr marL="0" indent="0"/>
            <a:r>
              <a:rPr lang="en-US" sz="2000" b="1" dirty="0" err="1" smtClean="0">
                <a:latin typeface="Consolas" panose="020B0609020204030204" pitchFamily="49" charset="0"/>
                <a:cs typeface="Consolas" panose="020B0609020204030204" pitchFamily="49" charset="0"/>
              </a:rPr>
              <a:t>PageLayout</a:t>
            </a:r>
            <a:endParaRPr lang="en-US" sz="1765" dirty="0"/>
          </a:p>
          <a:p>
            <a:pPr marL="0" indent="0"/>
            <a:r>
              <a:rPr lang="en-US" sz="1765" dirty="0" smtClean="0"/>
              <a:t>El Tile </a:t>
            </a:r>
            <a:r>
              <a:rPr lang="en-US" sz="1765" dirty="0" err="1" smtClean="0"/>
              <a:t>puede</a:t>
            </a:r>
            <a:r>
              <a:rPr lang="en-US" sz="1765" dirty="0" smtClean="0"/>
              <a:t> registrar hasta 5 layouts</a:t>
            </a:r>
            <a:r>
              <a:rPr lang="en-US" sz="1765" dirty="0"/>
              <a:t>.</a:t>
            </a:r>
          </a:p>
          <a:p>
            <a:pPr marL="0" indent="0"/>
            <a:r>
              <a:rPr lang="en-US" sz="1765" dirty="0" err="1" smtClean="0"/>
              <a:t>Es</a:t>
            </a:r>
            <a:r>
              <a:rPr lang="en-US" sz="1765" dirty="0" smtClean="0"/>
              <a:t> un </a:t>
            </a:r>
            <a:r>
              <a:rPr lang="en-US" sz="1765" dirty="0" err="1" smtClean="0"/>
              <a:t>árbol</a:t>
            </a:r>
            <a:r>
              <a:rPr lang="en-US" sz="1765" dirty="0" smtClean="0"/>
              <a:t> de </a:t>
            </a:r>
            <a:r>
              <a:rPr lang="en-US" sz="1765" dirty="0" err="1" smtClean="0"/>
              <a:t>contenedores</a:t>
            </a:r>
            <a:r>
              <a:rPr lang="en-US" sz="1765" dirty="0" smtClean="0"/>
              <a:t> y </a:t>
            </a:r>
            <a:r>
              <a:rPr lang="en-US" sz="1765" dirty="0" err="1" smtClean="0"/>
              <a:t>elementos</a:t>
            </a:r>
            <a:r>
              <a:rPr lang="en-US" sz="1765" dirty="0" smtClean="0"/>
              <a:t>.</a:t>
            </a:r>
            <a:endParaRPr lang="en-US" sz="1765" dirty="0"/>
          </a:p>
          <a:p>
            <a:pPr marL="0" indent="0"/>
            <a:r>
              <a:rPr lang="en-US" sz="1765" dirty="0" smtClean="0"/>
              <a:t>Los </a:t>
            </a:r>
            <a:r>
              <a:rPr lang="en-US" sz="1765" dirty="0" err="1" smtClean="0"/>
              <a:t>contenedores</a:t>
            </a:r>
            <a:r>
              <a:rPr lang="en-US" sz="1765" dirty="0" smtClean="0"/>
              <a:t> </a:t>
            </a:r>
            <a:r>
              <a:rPr lang="en-US" sz="1765" dirty="0" err="1" smtClean="0"/>
              <a:t>pueden</a:t>
            </a:r>
            <a:r>
              <a:rPr lang="en-US" sz="1765" dirty="0" smtClean="0"/>
              <a:t> </a:t>
            </a:r>
            <a:r>
              <a:rPr lang="en-US" sz="1765" dirty="0" err="1" smtClean="0"/>
              <a:t>tener</a:t>
            </a:r>
            <a:r>
              <a:rPr lang="en-US" sz="1765" dirty="0" smtClean="0"/>
              <a:t> </a:t>
            </a:r>
            <a:r>
              <a:rPr lang="en-US" sz="1765" dirty="0" err="1" smtClean="0"/>
              <a:t>uno</a:t>
            </a:r>
            <a:r>
              <a:rPr lang="en-US" sz="1765" dirty="0" smtClean="0"/>
              <a:t> o </a:t>
            </a:r>
            <a:r>
              <a:rPr lang="en-US" sz="1765" dirty="0" err="1" smtClean="0"/>
              <a:t>más</a:t>
            </a:r>
            <a:r>
              <a:rPr lang="en-US" sz="1765" dirty="0" smtClean="0"/>
              <a:t> </a:t>
            </a:r>
            <a:r>
              <a:rPr lang="en-US" sz="1765" dirty="0" err="1" smtClean="0"/>
              <a:t>contenedores</a:t>
            </a:r>
            <a:r>
              <a:rPr lang="en-US" sz="1765" dirty="0" smtClean="0"/>
              <a:t> o </a:t>
            </a:r>
            <a:r>
              <a:rPr lang="en-US" sz="1765" dirty="0" err="1" smtClean="0"/>
              <a:t>elementos</a:t>
            </a:r>
            <a:r>
              <a:rPr lang="en-US" sz="1765" dirty="0" smtClean="0"/>
              <a:t>.</a:t>
            </a:r>
            <a:endParaRPr lang="en-US" sz="1765" dirty="0"/>
          </a:p>
          <a:p>
            <a:pPr marL="0" indent="0"/>
            <a:r>
              <a:rPr lang="en-US" sz="1765" dirty="0" smtClean="0"/>
              <a:t>Los </a:t>
            </a:r>
            <a:r>
              <a:rPr lang="en-US" sz="1765" dirty="0" err="1" smtClean="0"/>
              <a:t>elementos</a:t>
            </a:r>
            <a:r>
              <a:rPr lang="en-US" sz="1765" dirty="0" smtClean="0"/>
              <a:t> </a:t>
            </a:r>
            <a:r>
              <a:rPr lang="en-US" sz="1765" dirty="0" err="1" smtClean="0"/>
              <a:t>contienen</a:t>
            </a:r>
            <a:r>
              <a:rPr lang="en-US" sz="1765" dirty="0" smtClean="0"/>
              <a:t> </a:t>
            </a:r>
            <a:r>
              <a:rPr lang="en-US" sz="1765" dirty="0" err="1" smtClean="0"/>
              <a:t>contenido</a:t>
            </a:r>
            <a:r>
              <a:rPr lang="en-US" sz="1765" dirty="0" smtClean="0"/>
              <a:t>.</a:t>
            </a:r>
            <a:endParaRPr lang="en-US" sz="1765" dirty="0"/>
          </a:p>
          <a:p>
            <a:pPr marL="0" indent="0"/>
            <a:r>
              <a:rPr lang="en-US" sz="1765" dirty="0" err="1" smtClean="0"/>
              <a:t>Cada</a:t>
            </a:r>
            <a:r>
              <a:rPr lang="en-US" sz="1765" dirty="0" smtClean="0"/>
              <a:t> element </a:t>
            </a:r>
            <a:r>
              <a:rPr lang="en-US" sz="1765" dirty="0" err="1" smtClean="0"/>
              <a:t>soporta</a:t>
            </a:r>
            <a:r>
              <a:rPr lang="en-US" sz="1765" dirty="0" smtClean="0"/>
              <a:t> padding, etc.</a:t>
            </a:r>
            <a:endParaRPr lang="en-US" sz="1765" dirty="0"/>
          </a:p>
        </p:txBody>
      </p:sp>
      <p:graphicFrame>
        <p:nvGraphicFramePr>
          <p:cNvPr id="8" name="Table 7"/>
          <p:cNvGraphicFramePr>
            <a:graphicFrameLocks noGrp="1"/>
          </p:cNvGraphicFramePr>
          <p:nvPr>
            <p:extLst>
              <p:ext uri="{D42A27DB-BD31-4B8C-83A1-F6EECF244321}">
                <p14:modId xmlns:p14="http://schemas.microsoft.com/office/powerpoint/2010/main" val="773924508"/>
              </p:ext>
            </p:extLst>
          </p:nvPr>
        </p:nvGraphicFramePr>
        <p:xfrm>
          <a:off x="4975469" y="1710853"/>
          <a:ext cx="6897288" cy="2580151"/>
        </p:xfrm>
        <a:graphic>
          <a:graphicData uri="http://schemas.openxmlformats.org/drawingml/2006/table">
            <a:tbl>
              <a:tblPr firstRow="1" bandRow="1">
                <a:tableStyleId>{21E4AEA4-8DFA-4A89-87EB-49C32662AFE0}</a:tableStyleId>
              </a:tblPr>
              <a:tblGrid>
                <a:gridCol w="3448644"/>
                <a:gridCol w="3448644"/>
              </a:tblGrid>
              <a:tr h="368593">
                <a:tc>
                  <a:txBody>
                    <a:bodyPr/>
                    <a:lstStyle/>
                    <a:p>
                      <a:r>
                        <a:rPr lang="en-US" sz="1800" dirty="0" err="1" smtClean="0"/>
                        <a:t>Contenedores</a:t>
                      </a:r>
                      <a:endParaRPr lang="en-US" sz="1800" dirty="0"/>
                    </a:p>
                  </a:txBody>
                  <a:tcPr marL="89642" marR="89642" marT="44821" marB="44821"/>
                </a:tc>
                <a:tc>
                  <a:txBody>
                    <a:bodyPr/>
                    <a:lstStyle/>
                    <a:p>
                      <a:r>
                        <a:rPr lang="en-US" sz="1800" dirty="0" err="1" smtClean="0"/>
                        <a:t>Elementos</a:t>
                      </a:r>
                      <a:endParaRPr lang="en-US" sz="1800" dirty="0"/>
                    </a:p>
                  </a:txBody>
                  <a:tcPr marL="89642" marR="89642" marT="44821" marB="44821"/>
                </a:tc>
              </a:tr>
              <a:tr h="368593">
                <a:tc>
                  <a:txBody>
                    <a:bodyPr/>
                    <a:lstStyle/>
                    <a:p>
                      <a:r>
                        <a:rPr lang="en-US" sz="1800" dirty="0" err="1" smtClean="0"/>
                        <a:t>FlowPanel</a:t>
                      </a:r>
                      <a:endParaRPr lang="en-US" sz="1800" dirty="0"/>
                    </a:p>
                  </a:txBody>
                  <a:tcPr marL="89642" marR="89642" marT="44821" marB="44821"/>
                </a:tc>
                <a:tc>
                  <a:txBody>
                    <a:bodyPr/>
                    <a:lstStyle/>
                    <a:p>
                      <a:r>
                        <a:rPr lang="en-US" sz="1800" dirty="0" err="1" smtClean="0"/>
                        <a:t>TextBlock</a:t>
                      </a:r>
                      <a:endParaRPr lang="en-US" sz="1800" dirty="0"/>
                    </a:p>
                  </a:txBody>
                  <a:tcPr marL="89642" marR="89642" marT="44821" marB="44821"/>
                </a:tc>
              </a:tr>
              <a:tr h="368593">
                <a:tc>
                  <a:txBody>
                    <a:bodyPr/>
                    <a:lstStyle/>
                    <a:p>
                      <a:r>
                        <a:rPr lang="en-US" sz="1800" dirty="0" err="1" smtClean="0"/>
                        <a:t>ScrollFlowPanel</a:t>
                      </a:r>
                      <a:endParaRPr lang="en-US" sz="1800" dirty="0"/>
                    </a:p>
                  </a:txBody>
                  <a:tcPr marL="89642" marR="89642" marT="44821" marB="44821"/>
                </a:tc>
                <a:tc>
                  <a:txBody>
                    <a:bodyPr/>
                    <a:lstStyle/>
                    <a:p>
                      <a:r>
                        <a:rPr lang="en-US" sz="1800" dirty="0" err="1" smtClean="0"/>
                        <a:t>WrappedTextBlock</a:t>
                      </a:r>
                      <a:endParaRPr lang="en-US" sz="1800" dirty="0"/>
                    </a:p>
                  </a:txBody>
                  <a:tcPr marL="89642" marR="89642" marT="44821" marB="44821"/>
                </a:tc>
              </a:tr>
              <a:tr h="368593">
                <a:tc>
                  <a:txBody>
                    <a:bodyPr/>
                    <a:lstStyle/>
                    <a:p>
                      <a:r>
                        <a:rPr lang="en-US" sz="1800" dirty="0" err="1" smtClean="0"/>
                        <a:t>FilledPanel</a:t>
                      </a:r>
                      <a:endParaRPr lang="en-US" sz="1800" dirty="0"/>
                    </a:p>
                  </a:txBody>
                  <a:tcPr marL="89642" marR="89642" marT="44821" marB="44821"/>
                </a:tc>
                <a:tc>
                  <a:txBody>
                    <a:bodyPr/>
                    <a:lstStyle/>
                    <a:p>
                      <a:r>
                        <a:rPr lang="en-US" sz="1800" dirty="0" smtClean="0"/>
                        <a:t>Icon</a:t>
                      </a:r>
                      <a:endParaRPr lang="en-US" sz="1800" dirty="0"/>
                    </a:p>
                  </a:txBody>
                  <a:tcPr marL="89642" marR="89642" marT="44821" marB="44821"/>
                </a:tc>
              </a:tr>
              <a:tr h="368593">
                <a:tc>
                  <a:txBody>
                    <a:bodyPr/>
                    <a:lstStyle/>
                    <a:p>
                      <a:endParaRPr lang="en-US" sz="1800" dirty="0"/>
                    </a:p>
                  </a:txBody>
                  <a:tcPr marL="89642" marR="89642" marT="44821" marB="44821"/>
                </a:tc>
                <a:tc>
                  <a:txBody>
                    <a:bodyPr/>
                    <a:lstStyle/>
                    <a:p>
                      <a:r>
                        <a:rPr lang="en-US" sz="1800" dirty="0" smtClean="0"/>
                        <a:t>Barcode</a:t>
                      </a:r>
                    </a:p>
                  </a:txBody>
                  <a:tcPr marL="89642" marR="89642" marT="44821" marB="44821"/>
                </a:tc>
              </a:tr>
              <a:tr h="368593">
                <a:tc>
                  <a:txBody>
                    <a:bodyPr/>
                    <a:lstStyle/>
                    <a:p>
                      <a:endParaRPr lang="en-US" sz="1800" dirty="0"/>
                    </a:p>
                  </a:txBody>
                  <a:tcPr marL="89642" marR="89642" marT="44821" marB="44821"/>
                </a:tc>
                <a:tc>
                  <a:txBody>
                    <a:bodyPr/>
                    <a:lstStyle/>
                    <a:p>
                      <a:r>
                        <a:rPr lang="en-US" sz="1800" dirty="0" err="1" smtClean="0"/>
                        <a:t>TextButton</a:t>
                      </a:r>
                      <a:endParaRPr lang="en-US" sz="1800" dirty="0" smtClean="0"/>
                    </a:p>
                  </a:txBody>
                  <a:tcPr marL="89642" marR="89642" marT="44821" marB="44821"/>
                </a:tc>
              </a:tr>
              <a:tr h="368593">
                <a:tc>
                  <a:txBody>
                    <a:bodyPr/>
                    <a:lstStyle/>
                    <a:p>
                      <a:endParaRPr lang="en-US" sz="1800" dirty="0"/>
                    </a:p>
                  </a:txBody>
                  <a:tcPr marL="89642" marR="89642" marT="44821" marB="44821"/>
                </a:tc>
                <a:tc>
                  <a:txBody>
                    <a:bodyPr/>
                    <a:lstStyle/>
                    <a:p>
                      <a:r>
                        <a:rPr lang="en-US" sz="1800" dirty="0" err="1" smtClean="0"/>
                        <a:t>FilledButton</a:t>
                      </a:r>
                      <a:endParaRPr lang="en-US" sz="1800" dirty="0" smtClean="0"/>
                    </a:p>
                  </a:txBody>
                  <a:tcPr marL="89642" marR="89642" marT="44821" marB="44821"/>
                </a:tc>
              </a:tr>
            </a:tbl>
          </a:graphicData>
        </a:graphic>
      </p:graphicFrame>
      <p:pic>
        <p:nvPicPr>
          <p:cNvPr id="2" name="Picture 1"/>
          <p:cNvPicPr>
            <a:picLocks noChangeAspect="1"/>
          </p:cNvPicPr>
          <p:nvPr/>
        </p:nvPicPr>
        <p:blipFill rotWithShape="1">
          <a:blip r:embed="rId2"/>
          <a:srcRect l="25842" r="-353"/>
          <a:stretch/>
        </p:blipFill>
        <p:spPr>
          <a:xfrm>
            <a:off x="4842950" y="4325425"/>
            <a:ext cx="3603499" cy="2016956"/>
          </a:xfrm>
          <a:prstGeom prst="rect">
            <a:avLst/>
          </a:prstGeom>
        </p:spPr>
      </p:pic>
      <p:pic>
        <p:nvPicPr>
          <p:cNvPr id="4" name="Picture 3"/>
          <p:cNvPicPr>
            <a:picLocks noChangeAspect="1"/>
          </p:cNvPicPr>
          <p:nvPr/>
        </p:nvPicPr>
        <p:blipFill>
          <a:blip r:embed="rId3"/>
          <a:stretch>
            <a:fillRect/>
          </a:stretch>
        </p:blipFill>
        <p:spPr>
          <a:xfrm>
            <a:off x="8392423" y="4313924"/>
            <a:ext cx="3754445" cy="2220549"/>
          </a:xfrm>
          <a:prstGeom prst="rect">
            <a:avLst/>
          </a:prstGeom>
        </p:spPr>
      </p:pic>
    </p:spTree>
    <p:extLst>
      <p:ext uri="{BB962C8B-B14F-4D97-AF65-F5344CB8AC3E}">
        <p14:creationId xmlns:p14="http://schemas.microsoft.com/office/powerpoint/2010/main" val="3376542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Enviando</a:t>
            </a:r>
            <a:r>
              <a:rPr lang="en-US" dirty="0" smtClean="0"/>
              <a:t> </a:t>
            </a:r>
            <a:r>
              <a:rPr lang="en-US" dirty="0" err="1" smtClean="0"/>
              <a:t>páginas</a:t>
            </a:r>
            <a:r>
              <a:rPr lang="en-US" dirty="0" smtClean="0"/>
              <a:t> </a:t>
            </a:r>
            <a:r>
              <a:rPr lang="en-US" dirty="0" err="1" smtClean="0"/>
              <a:t>usando</a:t>
            </a:r>
            <a:r>
              <a:rPr lang="en-US" dirty="0" smtClean="0"/>
              <a:t> custom </a:t>
            </a:r>
            <a:r>
              <a:rPr lang="en-US" dirty="0"/>
              <a:t>l</a:t>
            </a:r>
            <a:r>
              <a:rPr lang="en-US" dirty="0" smtClean="0"/>
              <a:t>ayouts</a:t>
            </a:r>
            <a:endParaRPr lang="en-US" dirty="0"/>
          </a:p>
        </p:txBody>
      </p:sp>
      <p:sp>
        <p:nvSpPr>
          <p:cNvPr id="5" name="Text Placeholder 4"/>
          <p:cNvSpPr>
            <a:spLocks noGrp="1"/>
          </p:cNvSpPr>
          <p:nvPr>
            <p:ph type="body" sz="quarter" idx="11"/>
          </p:nvPr>
        </p:nvSpPr>
        <p:spPr>
          <a:xfrm>
            <a:off x="277582" y="1636152"/>
            <a:ext cx="4623185" cy="4930336"/>
          </a:xfrm>
        </p:spPr>
        <p:txBody>
          <a:bodyPr/>
          <a:lstStyle/>
          <a:p>
            <a:pPr marL="0" indent="0"/>
            <a:r>
              <a:rPr lang="en-US" sz="2400" dirty="0" err="1" smtClean="0">
                <a:latin typeface="Consolas" panose="020B0609020204030204" pitchFamily="49" charset="0"/>
                <a:cs typeface="Consolas" panose="020B0609020204030204" pitchFamily="49" charset="0"/>
              </a:rPr>
              <a:t>Usaremos</a:t>
            </a:r>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Microsoft.Band.Portable.Tiles.Pages</a:t>
            </a:r>
            <a:endParaRPr lang="en-US" sz="2400" dirty="0">
              <a:latin typeface="Consolas" panose="020B0609020204030204" pitchFamily="49" charset="0"/>
              <a:cs typeface="Consolas" panose="020B0609020204030204" pitchFamily="49" charset="0"/>
            </a:endParaRPr>
          </a:p>
          <a:p>
            <a:pPr marL="0" indent="0"/>
            <a:r>
              <a:rPr lang="en-US" sz="2000" b="1" dirty="0" err="1" smtClean="0">
                <a:latin typeface="Consolas" panose="020B0609020204030204" pitchFamily="49" charset="0"/>
                <a:cs typeface="Consolas" panose="020B0609020204030204" pitchFamily="49" charset="0"/>
              </a:rPr>
              <a:t>PageData</a:t>
            </a:r>
            <a:endParaRPr lang="en-US" sz="1765" dirty="0"/>
          </a:p>
          <a:p>
            <a:pPr marL="0" indent="0"/>
            <a:r>
              <a:rPr lang="en-US" sz="1765" dirty="0" smtClean="0"/>
              <a:t>GUID de Tile </a:t>
            </a:r>
            <a:r>
              <a:rPr lang="en-US" sz="1765" dirty="0"/>
              <a:t>+ </a:t>
            </a:r>
            <a:r>
              <a:rPr lang="en-US" sz="1765" dirty="0" smtClean="0"/>
              <a:t>GUID de </a:t>
            </a:r>
            <a:r>
              <a:rPr lang="en-US" sz="1765" dirty="0" err="1" smtClean="0"/>
              <a:t>página</a:t>
            </a:r>
            <a:r>
              <a:rPr lang="en-US" sz="1765" dirty="0" smtClean="0"/>
              <a:t> </a:t>
            </a:r>
            <a:r>
              <a:rPr lang="en-US" sz="1765" dirty="0"/>
              <a:t>+ </a:t>
            </a:r>
            <a:r>
              <a:rPr lang="en-US" sz="1765" dirty="0" smtClean="0"/>
              <a:t>ID de </a:t>
            </a:r>
            <a:r>
              <a:rPr lang="en-US" sz="1765" dirty="0" err="1" smtClean="0"/>
              <a:t>elemento</a:t>
            </a:r>
            <a:r>
              <a:rPr lang="en-US" sz="1765" dirty="0" smtClean="0"/>
              <a:t>.</a:t>
            </a:r>
            <a:endParaRPr lang="en-US" sz="1765" dirty="0"/>
          </a:p>
          <a:p>
            <a:pPr marL="0" indent="0"/>
            <a:r>
              <a:rPr lang="en-US" sz="1765" dirty="0" err="1" smtClean="0"/>
              <a:t>Elegimos</a:t>
            </a:r>
            <a:r>
              <a:rPr lang="en-US" sz="1765" dirty="0" smtClean="0"/>
              <a:t> layout y </a:t>
            </a:r>
            <a:r>
              <a:rPr lang="en-US" sz="1765" dirty="0" err="1" smtClean="0"/>
              <a:t>especificamos</a:t>
            </a:r>
            <a:r>
              <a:rPr lang="en-US" sz="1765" dirty="0" smtClean="0"/>
              <a:t> </a:t>
            </a:r>
            <a:r>
              <a:rPr lang="en-US" sz="1765" dirty="0" err="1" smtClean="0"/>
              <a:t>contenido</a:t>
            </a:r>
            <a:r>
              <a:rPr lang="en-US" sz="1765" dirty="0" smtClean="0"/>
              <a:t> para </a:t>
            </a:r>
            <a:r>
              <a:rPr lang="en-US" sz="1765" dirty="0" err="1" smtClean="0"/>
              <a:t>cada</a:t>
            </a:r>
            <a:r>
              <a:rPr lang="en-US" sz="1765" dirty="0" smtClean="0"/>
              <a:t> </a:t>
            </a:r>
            <a:r>
              <a:rPr lang="en-US" sz="1765" dirty="0" err="1" smtClean="0"/>
              <a:t>elemento</a:t>
            </a:r>
            <a:r>
              <a:rPr lang="en-US" sz="1765" dirty="0" smtClean="0"/>
              <a:t>. </a:t>
            </a:r>
            <a:endParaRPr lang="en-US" sz="1765" dirty="0"/>
          </a:p>
          <a:p>
            <a:pPr marL="0" indent="0"/>
            <a:r>
              <a:rPr lang="en-US" sz="1765" dirty="0" err="1" smtClean="0"/>
              <a:t>Añadimos</a:t>
            </a:r>
            <a:r>
              <a:rPr lang="en-US" sz="1765" dirty="0" smtClean="0"/>
              <a:t> </a:t>
            </a:r>
            <a:r>
              <a:rPr lang="en-US" sz="1765" dirty="0" err="1" smtClean="0"/>
              <a:t>nuevas</a:t>
            </a:r>
            <a:r>
              <a:rPr lang="en-US" sz="1765" dirty="0" smtClean="0"/>
              <a:t> </a:t>
            </a:r>
            <a:r>
              <a:rPr lang="en-US" sz="1765" dirty="0" err="1" smtClean="0"/>
              <a:t>páginas</a:t>
            </a:r>
            <a:r>
              <a:rPr lang="en-US" sz="1765" dirty="0" smtClean="0"/>
              <a:t> o </a:t>
            </a:r>
            <a:r>
              <a:rPr lang="en-US" sz="1765" dirty="0" err="1" smtClean="0"/>
              <a:t>actualizamos</a:t>
            </a:r>
            <a:r>
              <a:rPr lang="en-US" sz="1765" dirty="0" smtClean="0"/>
              <a:t> las </a:t>
            </a:r>
            <a:r>
              <a:rPr lang="en-US" sz="1765" dirty="0" err="1" smtClean="0"/>
              <a:t>existentes</a:t>
            </a:r>
            <a:r>
              <a:rPr lang="en-US" sz="1765" dirty="0" smtClean="0"/>
              <a:t> </a:t>
            </a:r>
            <a:r>
              <a:rPr lang="en-US" sz="1765" dirty="0" err="1" smtClean="0"/>
              <a:t>basándonos</a:t>
            </a:r>
            <a:r>
              <a:rPr lang="en-US" sz="1765" dirty="0" smtClean="0"/>
              <a:t> </a:t>
            </a:r>
            <a:r>
              <a:rPr lang="en-US" sz="1765" dirty="0" err="1" smtClean="0"/>
              <a:t>en</a:t>
            </a:r>
            <a:r>
              <a:rPr lang="en-US" sz="1765" dirty="0" smtClean="0"/>
              <a:t> </a:t>
            </a:r>
            <a:r>
              <a:rPr lang="en-US" sz="1765" dirty="0" err="1" smtClean="0"/>
              <a:t>su</a:t>
            </a:r>
            <a:r>
              <a:rPr lang="en-US" sz="1765" dirty="0" smtClean="0"/>
              <a:t> GUID</a:t>
            </a:r>
            <a:r>
              <a:rPr lang="en-US" sz="1765" dirty="0"/>
              <a:t>.</a:t>
            </a:r>
          </a:p>
        </p:txBody>
      </p:sp>
      <p:graphicFrame>
        <p:nvGraphicFramePr>
          <p:cNvPr id="8" name="Table 7"/>
          <p:cNvGraphicFramePr>
            <a:graphicFrameLocks noGrp="1"/>
          </p:cNvGraphicFramePr>
          <p:nvPr>
            <p:extLst>
              <p:ext uri="{D42A27DB-BD31-4B8C-83A1-F6EECF244321}">
                <p14:modId xmlns:p14="http://schemas.microsoft.com/office/powerpoint/2010/main" val="2992315420"/>
              </p:ext>
            </p:extLst>
          </p:nvPr>
        </p:nvGraphicFramePr>
        <p:xfrm>
          <a:off x="4975469" y="1710852"/>
          <a:ext cx="6897289" cy="2859100"/>
        </p:xfrm>
        <a:graphic>
          <a:graphicData uri="http://schemas.openxmlformats.org/drawingml/2006/table">
            <a:tbl>
              <a:tblPr firstRow="1" bandRow="1">
                <a:tableStyleId>{21E4AEA4-8DFA-4A89-87EB-49C32662AFE0}</a:tableStyleId>
              </a:tblPr>
              <a:tblGrid>
                <a:gridCol w="2241062"/>
                <a:gridCol w="4656227"/>
              </a:tblGrid>
              <a:tr h="368593">
                <a:tc>
                  <a:txBody>
                    <a:bodyPr/>
                    <a:lstStyle/>
                    <a:p>
                      <a:r>
                        <a:rPr lang="en-US" sz="1800" dirty="0" err="1" smtClean="0"/>
                        <a:t>Tipo</a:t>
                      </a:r>
                      <a:r>
                        <a:rPr lang="en-US" sz="1800" dirty="0" smtClean="0"/>
                        <a:t> de </a:t>
                      </a:r>
                      <a:r>
                        <a:rPr lang="en-US" sz="1800" dirty="0" err="1" smtClean="0"/>
                        <a:t>Elemento</a:t>
                      </a:r>
                      <a:endParaRPr lang="en-US" sz="1800" dirty="0"/>
                    </a:p>
                  </a:txBody>
                  <a:tcPr marL="89642" marR="89642" marT="44821" marB="44821"/>
                </a:tc>
                <a:tc>
                  <a:txBody>
                    <a:bodyPr/>
                    <a:lstStyle/>
                    <a:p>
                      <a:r>
                        <a:rPr lang="en-US" sz="1800" dirty="0" err="1" smtClean="0"/>
                        <a:t>Contenido</a:t>
                      </a:r>
                      <a:endParaRPr lang="en-US" sz="1800" dirty="0"/>
                    </a:p>
                  </a:txBody>
                  <a:tcPr marL="89642" marR="89642" marT="44821" marB="44821"/>
                </a:tc>
              </a:tr>
              <a:tr h="368593">
                <a:tc>
                  <a:txBody>
                    <a:bodyPr/>
                    <a:lstStyle/>
                    <a:p>
                      <a:r>
                        <a:rPr lang="en-US" sz="1800" dirty="0" err="1" smtClean="0"/>
                        <a:t>TextBlock</a:t>
                      </a:r>
                      <a:endParaRPr lang="en-US" sz="1800" dirty="0"/>
                    </a:p>
                  </a:txBody>
                  <a:tcPr marL="89642" marR="89642" marT="44821" marB="44821"/>
                </a:tc>
                <a:tc>
                  <a:txBody>
                    <a:bodyPr/>
                    <a:lstStyle/>
                    <a:p>
                      <a:r>
                        <a:rPr lang="en-US" sz="1800" dirty="0" smtClean="0"/>
                        <a:t>String</a:t>
                      </a:r>
                      <a:endParaRPr lang="en-US" sz="1800" dirty="0"/>
                    </a:p>
                  </a:txBody>
                  <a:tcPr marL="89642" marR="89642" marT="44821" marB="44821"/>
                </a:tc>
              </a:tr>
              <a:tr h="368593">
                <a:tc>
                  <a:txBody>
                    <a:bodyPr/>
                    <a:lstStyle/>
                    <a:p>
                      <a:r>
                        <a:rPr lang="en-US" sz="1800" dirty="0" err="1" smtClean="0"/>
                        <a:t>WrappedTextBlock</a:t>
                      </a:r>
                      <a:endParaRPr lang="en-US" sz="1800" dirty="0"/>
                    </a:p>
                  </a:txBody>
                  <a:tcPr marL="89642" marR="89642" marT="44821" marB="44821"/>
                </a:tc>
                <a:tc>
                  <a:txBody>
                    <a:bodyPr/>
                    <a:lstStyle/>
                    <a:p>
                      <a:r>
                        <a:rPr lang="en-US" sz="1800" dirty="0" smtClean="0"/>
                        <a:t>String </a:t>
                      </a:r>
                      <a:endParaRPr lang="en-US" sz="1800" dirty="0"/>
                    </a:p>
                  </a:txBody>
                  <a:tcPr marL="89642" marR="89642" marT="44821" marB="44821"/>
                </a:tc>
              </a:tr>
              <a:tr h="368593">
                <a:tc>
                  <a:txBody>
                    <a:bodyPr/>
                    <a:lstStyle/>
                    <a:p>
                      <a:r>
                        <a:rPr lang="en-US" sz="1800" dirty="0" smtClean="0"/>
                        <a:t>Icon</a:t>
                      </a:r>
                      <a:endParaRPr lang="en-US" sz="1800" dirty="0"/>
                    </a:p>
                  </a:txBody>
                  <a:tcPr marL="89642" marR="89642" marT="44821" marB="44821"/>
                </a:tc>
                <a:tc>
                  <a:txBody>
                    <a:bodyPr/>
                    <a:lstStyle/>
                    <a:p>
                      <a:r>
                        <a:rPr lang="en-US" sz="1800" dirty="0" err="1" smtClean="0"/>
                        <a:t>Icono</a:t>
                      </a:r>
                      <a:r>
                        <a:rPr lang="en-US" sz="1800" baseline="0" dirty="0" smtClean="0"/>
                        <a:t> </a:t>
                      </a:r>
                      <a:r>
                        <a:rPr lang="en-US" sz="1800" dirty="0" smtClean="0"/>
                        <a:t>(0-9)</a:t>
                      </a:r>
                      <a:endParaRPr lang="en-US" sz="1800" dirty="0"/>
                    </a:p>
                  </a:txBody>
                  <a:tcPr marL="89642" marR="89642" marT="44821" marB="44821"/>
                </a:tc>
              </a:tr>
              <a:tr h="368593">
                <a:tc>
                  <a:txBody>
                    <a:bodyPr/>
                    <a:lstStyle/>
                    <a:p>
                      <a:r>
                        <a:rPr lang="en-US" sz="1800" dirty="0" smtClean="0"/>
                        <a:t>Barcode</a:t>
                      </a:r>
                    </a:p>
                  </a:txBody>
                  <a:tcPr marL="89642" marR="89642" marT="44821" marB="44821"/>
                </a:tc>
                <a:tc>
                  <a:txBody>
                    <a:bodyPr/>
                    <a:lstStyle/>
                    <a:p>
                      <a:r>
                        <a:rPr lang="en-US" sz="1800" dirty="0" smtClean="0"/>
                        <a:t>String y barcode</a:t>
                      </a:r>
                      <a:r>
                        <a:rPr lang="en-US" sz="1800" baseline="0" dirty="0" smtClean="0"/>
                        <a:t> a </a:t>
                      </a:r>
                      <a:r>
                        <a:rPr lang="en-US" sz="1800" baseline="0" dirty="0" err="1" smtClean="0"/>
                        <a:t>renderizar</a:t>
                      </a:r>
                      <a:endParaRPr lang="en-US" sz="1800" dirty="0"/>
                    </a:p>
                  </a:txBody>
                  <a:tcPr marL="89642" marR="89642" marT="44821" marB="44821"/>
                </a:tc>
              </a:tr>
              <a:tr h="368593">
                <a:tc>
                  <a:txBody>
                    <a:bodyPr/>
                    <a:lstStyle/>
                    <a:p>
                      <a:r>
                        <a:rPr lang="en-US" sz="1800" dirty="0" err="1" smtClean="0"/>
                        <a:t>TextButton</a:t>
                      </a:r>
                      <a:endParaRPr lang="en-US" sz="1800" dirty="0" smtClean="0"/>
                    </a:p>
                  </a:txBody>
                  <a:tcPr marL="89642" marR="89642" marT="44821" marB="44821"/>
                </a:tc>
                <a:tc>
                  <a:txBody>
                    <a:bodyPr/>
                    <a:lstStyle/>
                    <a:p>
                      <a:r>
                        <a:rPr lang="en-US" sz="1800" dirty="0" smtClean="0"/>
                        <a:t>String</a:t>
                      </a:r>
                      <a:endParaRPr lang="en-US" sz="1800" dirty="0"/>
                    </a:p>
                  </a:txBody>
                  <a:tcPr marL="89642" marR="89642" marT="44821" marB="44821"/>
                </a:tc>
              </a:tr>
              <a:tr h="647542">
                <a:tc>
                  <a:txBody>
                    <a:bodyPr/>
                    <a:lstStyle/>
                    <a:p>
                      <a:r>
                        <a:rPr lang="en-US" sz="1800" dirty="0" err="1" smtClean="0"/>
                        <a:t>FilledButton</a:t>
                      </a:r>
                      <a:endParaRPr lang="en-US" sz="1800" dirty="0" smtClean="0"/>
                    </a:p>
                  </a:txBody>
                  <a:tcPr marL="89642" marR="89642" marT="44821" marB="44821"/>
                </a:tc>
                <a:tc>
                  <a:txBody>
                    <a:bodyPr/>
                    <a:lstStyle/>
                    <a:p>
                      <a:r>
                        <a:rPr lang="en-US" sz="1800" dirty="0" smtClean="0"/>
                        <a:t>Color a </a:t>
                      </a:r>
                      <a:r>
                        <a:rPr lang="en-US" sz="1800" dirty="0" err="1" smtClean="0"/>
                        <a:t>mostrar</a:t>
                      </a:r>
                      <a:r>
                        <a:rPr lang="en-US" sz="1800" dirty="0" smtClean="0"/>
                        <a:t> </a:t>
                      </a:r>
                      <a:r>
                        <a:rPr lang="en-US" sz="1800" dirty="0" err="1" smtClean="0"/>
                        <a:t>cuando</a:t>
                      </a:r>
                      <a:r>
                        <a:rPr lang="en-US" sz="1800" dirty="0" smtClean="0"/>
                        <a:t> el </a:t>
                      </a:r>
                      <a:r>
                        <a:rPr lang="en-US" sz="1800" dirty="0" err="1" smtClean="0"/>
                        <a:t>botón</a:t>
                      </a:r>
                      <a:r>
                        <a:rPr lang="en-US" sz="1800" dirty="0" smtClean="0"/>
                        <a:t> se </a:t>
                      </a:r>
                      <a:r>
                        <a:rPr lang="en-US" sz="1800" dirty="0" err="1" smtClean="0"/>
                        <a:t>pulsa</a:t>
                      </a:r>
                      <a:endParaRPr lang="en-US" sz="1800" dirty="0"/>
                    </a:p>
                  </a:txBody>
                  <a:tcPr marL="89642" marR="89642" marT="44821" marB="44821"/>
                </a:tc>
              </a:tr>
            </a:tbl>
          </a:graphicData>
        </a:graphic>
      </p:graphicFrame>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469" y="4987697"/>
            <a:ext cx="3137487" cy="10392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466" y="4987698"/>
            <a:ext cx="3137485" cy="1039292"/>
          </a:xfrm>
          <a:prstGeom prst="rect">
            <a:avLst/>
          </a:prstGeom>
        </p:spPr>
      </p:pic>
    </p:spTree>
    <p:extLst>
      <p:ext uri="{BB962C8B-B14F-4D97-AF65-F5344CB8AC3E}">
        <p14:creationId xmlns:p14="http://schemas.microsoft.com/office/powerpoint/2010/main" val="2306245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Eventos de tiles</a:t>
            </a:r>
            <a:endParaRPr lang="en-US" dirty="0"/>
          </a:p>
        </p:txBody>
      </p:sp>
      <p:sp>
        <p:nvSpPr>
          <p:cNvPr id="5" name="Text Placeholder 4"/>
          <p:cNvSpPr>
            <a:spLocks noGrp="1"/>
          </p:cNvSpPr>
          <p:nvPr>
            <p:ph type="body" sz="quarter" idx="11"/>
          </p:nvPr>
        </p:nvSpPr>
        <p:spPr>
          <a:xfrm>
            <a:off x="277580" y="1636152"/>
            <a:ext cx="11301147" cy="4930336"/>
          </a:xfrm>
        </p:spPr>
        <p:txBody>
          <a:bodyPr/>
          <a:lstStyle/>
          <a:p>
            <a:pPr marL="0" indent="0"/>
            <a:r>
              <a:rPr lang="en-US" sz="2400" dirty="0" err="1" smtClean="0">
                <a:latin typeface="Consolas" panose="020B0609020204030204" pitchFamily="49" charset="0"/>
                <a:cs typeface="Consolas" panose="020B0609020204030204" pitchFamily="49" charset="0"/>
              </a:rPr>
              <a:t>Usaremos</a:t>
            </a:r>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Microsoft.Band.Portable.Tiles.Events</a:t>
            </a:r>
            <a:endParaRPr lang="en-US" sz="2400" dirty="0">
              <a:latin typeface="Consolas" panose="020B0609020204030204" pitchFamily="49" charset="0"/>
              <a:cs typeface="Consolas" panose="020B0609020204030204" pitchFamily="49" charset="0"/>
            </a:endParaRPr>
          </a:p>
          <a:p>
            <a:pPr marL="0" indent="0"/>
            <a:r>
              <a:rPr lang="en-US" sz="2000" b="1" dirty="0" err="1">
                <a:latin typeface="Consolas" panose="020B0609020204030204" pitchFamily="49" charset="0"/>
                <a:cs typeface="Consolas" panose="020B0609020204030204" pitchFamily="49" charset="0"/>
              </a:rPr>
              <a:t>IBandTileEvent</a:t>
            </a:r>
            <a:r>
              <a:rPr lang="en-US" sz="2000" b="1"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IBandTileEventArgs</a:t>
            </a:r>
            <a:endParaRPr lang="en-US" sz="2000" b="1" dirty="0">
              <a:latin typeface="Consolas" panose="020B0609020204030204" pitchFamily="49" charset="0"/>
              <a:cs typeface="Consolas" panose="020B0609020204030204" pitchFamily="49" charset="0"/>
            </a:endParaRPr>
          </a:p>
          <a:p>
            <a:pPr marL="0" indent="0"/>
            <a:endParaRPr lang="en-US" sz="1765" dirty="0"/>
          </a:p>
          <a:p>
            <a:pPr marL="0" indent="0"/>
            <a:r>
              <a:rPr lang="en-US" sz="1765" dirty="0" err="1" smtClean="0"/>
              <a:t>Cada</a:t>
            </a:r>
            <a:r>
              <a:rPr lang="en-US" sz="1765" dirty="0" smtClean="0"/>
              <a:t> tile </a:t>
            </a:r>
            <a:r>
              <a:rPr lang="en-US" sz="1765" dirty="0" err="1" smtClean="0"/>
              <a:t>cuenta</a:t>
            </a:r>
            <a:r>
              <a:rPr lang="en-US" sz="1765" dirty="0" smtClean="0"/>
              <a:t> con 3 </a:t>
            </a:r>
            <a:r>
              <a:rPr lang="en-US" sz="1765" dirty="0" err="1" smtClean="0"/>
              <a:t>eventos</a:t>
            </a:r>
            <a:r>
              <a:rPr lang="en-US" sz="1765" dirty="0" smtClean="0"/>
              <a:t>:</a:t>
            </a:r>
            <a:endParaRPr lang="en-US" sz="1765" dirty="0"/>
          </a:p>
          <a:p>
            <a:pPr marL="280121" indent="-280121">
              <a:buFont typeface="Arial" panose="020B0604020202020204" pitchFamily="34" charset="0"/>
              <a:buChar char="•"/>
            </a:pPr>
            <a:r>
              <a:rPr lang="en-US" sz="1765" dirty="0"/>
              <a:t>Tile </a:t>
            </a:r>
            <a:r>
              <a:rPr lang="en-US" sz="1765" dirty="0" smtClean="0"/>
              <a:t>Opened</a:t>
            </a:r>
            <a:endParaRPr lang="en-US" sz="1765" dirty="0"/>
          </a:p>
          <a:p>
            <a:pPr marL="280121" indent="-280121">
              <a:buFont typeface="Arial" panose="020B0604020202020204" pitchFamily="34" charset="0"/>
              <a:buChar char="•"/>
            </a:pPr>
            <a:r>
              <a:rPr lang="en-US" sz="1765" dirty="0"/>
              <a:t>Tile </a:t>
            </a:r>
            <a:r>
              <a:rPr lang="en-US" sz="1765" dirty="0" smtClean="0"/>
              <a:t>Closed</a:t>
            </a:r>
            <a:endParaRPr lang="en-US" sz="1765" dirty="0"/>
          </a:p>
          <a:p>
            <a:pPr marL="280121" indent="-280121">
              <a:buFont typeface="Arial" panose="020B0604020202020204" pitchFamily="34" charset="0"/>
              <a:buChar char="•"/>
            </a:pPr>
            <a:r>
              <a:rPr lang="en-US" sz="1765" dirty="0"/>
              <a:t>Button Pressed</a:t>
            </a:r>
          </a:p>
        </p:txBody>
      </p:sp>
    </p:spTree>
    <p:extLst>
      <p:ext uri="{BB962C8B-B14F-4D97-AF65-F5344CB8AC3E}">
        <p14:creationId xmlns:p14="http://schemas.microsoft.com/office/powerpoint/2010/main" val="337684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Trabajando</a:t>
            </a:r>
            <a:r>
              <a:rPr lang="en-US" dirty="0" smtClean="0"/>
              <a:t> con Tiles</a:t>
            </a:r>
            <a:endParaRPr lang="en-US" dirty="0"/>
          </a:p>
        </p:txBody>
      </p:sp>
    </p:spTree>
    <p:extLst>
      <p:ext uri="{BB962C8B-B14F-4D97-AF65-F5344CB8AC3E}">
        <p14:creationId xmlns:p14="http://schemas.microsoft.com/office/powerpoint/2010/main" val="37766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1361" y="1859427"/>
            <a:ext cx="7171401" cy="3139146"/>
          </a:xfrm>
        </p:spPr>
        <p:txBody>
          <a:bodyPr/>
          <a:lstStyle/>
          <a:p>
            <a:r>
              <a:rPr lang="en-US" dirty="0" err="1" smtClean="0"/>
              <a:t>Cambiar</a:t>
            </a:r>
            <a:r>
              <a:rPr lang="en-US" dirty="0" smtClean="0"/>
              <a:t> la </a:t>
            </a:r>
            <a:r>
              <a:rPr lang="en-US" dirty="0" err="1" smtClean="0"/>
              <a:t>imagen</a:t>
            </a:r>
            <a:r>
              <a:rPr lang="en-US" dirty="0" smtClean="0"/>
              <a:t> “Me Tile”</a:t>
            </a:r>
          </a:p>
          <a:p>
            <a:endParaRPr lang="en-US" dirty="0" smtClean="0"/>
          </a:p>
          <a:p>
            <a:r>
              <a:rPr lang="en-US" dirty="0" err="1" smtClean="0"/>
              <a:t>Cambiar</a:t>
            </a:r>
            <a:r>
              <a:rPr lang="en-US" dirty="0" smtClean="0"/>
              <a:t> el color del </a:t>
            </a:r>
            <a:r>
              <a:rPr lang="en-US" dirty="0" err="1" smtClean="0"/>
              <a:t>tema</a:t>
            </a:r>
            <a:r>
              <a:rPr lang="en-US" dirty="0" smtClean="0"/>
              <a:t> de la Microsoft Band</a:t>
            </a:r>
            <a:endParaRPr lang="en-US" dirty="0"/>
          </a:p>
        </p:txBody>
      </p:sp>
      <p:pic>
        <p:nvPicPr>
          <p:cNvPr id="5" name="Picture Placeholder 4"/>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642749" y="2481218"/>
            <a:ext cx="3156162" cy="1895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p:cNvSpPr>
            <a:spLocks noGrp="1"/>
          </p:cNvSpPr>
          <p:nvPr>
            <p:ph type="title"/>
          </p:nvPr>
        </p:nvSpPr>
        <p:spPr/>
        <p:txBody>
          <a:bodyPr/>
          <a:lstStyle/>
          <a:p>
            <a:r>
              <a:rPr lang="en-US" dirty="0" err="1" smtClean="0"/>
              <a:t>Personalización</a:t>
            </a:r>
            <a:endParaRPr lang="en-US" dirty="0"/>
          </a:p>
        </p:txBody>
      </p:sp>
    </p:spTree>
    <p:extLst>
      <p:ext uri="{BB962C8B-B14F-4D97-AF65-F5344CB8AC3E}">
        <p14:creationId xmlns:p14="http://schemas.microsoft.com/office/powerpoint/2010/main" val="28085421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702" y="1337342"/>
            <a:ext cx="5585405" cy="11205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702" y="2756681"/>
            <a:ext cx="5602655" cy="3914297"/>
          </a:xfrm>
          <a:prstGeom prst="rect">
            <a:avLst/>
          </a:prstGeom>
        </p:spPr>
      </p:pic>
      <p:sp>
        <p:nvSpPr>
          <p:cNvPr id="4" name="Title 3"/>
          <p:cNvSpPr>
            <a:spLocks noGrp="1"/>
          </p:cNvSpPr>
          <p:nvPr>
            <p:ph type="title"/>
          </p:nvPr>
        </p:nvSpPr>
        <p:spPr>
          <a:xfrm>
            <a:off x="269241" y="289957"/>
            <a:ext cx="11655840" cy="899537"/>
          </a:xfrm>
        </p:spPr>
        <p:txBody>
          <a:bodyPr/>
          <a:lstStyle/>
          <a:p>
            <a:r>
              <a:rPr lang="en-US" dirty="0" err="1" smtClean="0"/>
              <a:t>Personalización</a:t>
            </a:r>
            <a:endParaRPr lang="en-US" dirty="0"/>
          </a:p>
        </p:txBody>
      </p:sp>
      <p:sp>
        <p:nvSpPr>
          <p:cNvPr id="5" name="Text Placeholder 4"/>
          <p:cNvSpPr>
            <a:spLocks noGrp="1"/>
          </p:cNvSpPr>
          <p:nvPr>
            <p:ph type="body" sz="quarter" idx="11"/>
          </p:nvPr>
        </p:nvSpPr>
        <p:spPr>
          <a:xfrm>
            <a:off x="277581" y="1636152"/>
            <a:ext cx="5220802" cy="4930336"/>
          </a:xfrm>
        </p:spPr>
        <p:txBody>
          <a:bodyPr/>
          <a:lstStyle/>
          <a:p>
            <a:pPr marL="0" indent="0"/>
            <a:r>
              <a:rPr lang="en-US" sz="2400" dirty="0">
                <a:latin typeface="Consolas" panose="020B0609020204030204" pitchFamily="49" charset="0"/>
                <a:cs typeface="Consolas" panose="020B0609020204030204" pitchFamily="49" charset="0"/>
              </a:rPr>
              <a:t>using </a:t>
            </a:r>
            <a:r>
              <a:rPr lang="en-US" sz="2400" dirty="0" err="1" smtClean="0">
                <a:latin typeface="Consolas" panose="020B0609020204030204" pitchFamily="49" charset="0"/>
                <a:cs typeface="Consolas" panose="020B0609020204030204" pitchFamily="49" charset="0"/>
              </a:rPr>
              <a:t>Microsoft.Band.Portable.Personalization</a:t>
            </a:r>
            <a:endParaRPr lang="en-US" sz="2400" dirty="0">
              <a:latin typeface="Consolas" panose="020B0609020204030204" pitchFamily="49" charset="0"/>
              <a:cs typeface="Consolas" panose="020B0609020204030204" pitchFamily="49" charset="0"/>
            </a:endParaRPr>
          </a:p>
          <a:p>
            <a:pPr marL="0" indent="0"/>
            <a:r>
              <a:rPr lang="en-US" sz="2400" b="1" dirty="0" err="1">
                <a:latin typeface="Consolas" panose="020B0609020204030204" pitchFamily="49" charset="0"/>
                <a:cs typeface="Consolas" panose="020B0609020204030204" pitchFamily="49" charset="0"/>
              </a:rPr>
              <a:t>bandClient.PersonalizationManager</a:t>
            </a:r>
            <a:endParaRPr lang="en-US" sz="2400" b="1" dirty="0">
              <a:latin typeface="Consolas" panose="020B0609020204030204" pitchFamily="49" charset="0"/>
              <a:cs typeface="Consolas" panose="020B0609020204030204" pitchFamily="49" charset="0"/>
            </a:endParaRPr>
          </a:p>
          <a:p>
            <a:pPr marL="0" indent="0"/>
            <a:endParaRPr lang="en-US" sz="1765" dirty="0"/>
          </a:p>
          <a:p>
            <a:pPr marL="0" indent="0"/>
            <a:r>
              <a:rPr lang="en-US" sz="1765" dirty="0" err="1" smtClean="0"/>
              <a:t>Podemos</a:t>
            </a:r>
            <a:r>
              <a:rPr lang="en-US" sz="1765" dirty="0" smtClean="0"/>
              <a:t> </a:t>
            </a:r>
            <a:r>
              <a:rPr lang="en-US" sz="1765" dirty="0" err="1" smtClean="0"/>
              <a:t>obtener</a:t>
            </a:r>
            <a:r>
              <a:rPr lang="en-US" sz="1765" dirty="0" smtClean="0"/>
              <a:t> y </a:t>
            </a:r>
            <a:r>
              <a:rPr lang="en-US" sz="1765" dirty="0" err="1" smtClean="0"/>
              <a:t>establecer</a:t>
            </a:r>
            <a:r>
              <a:rPr lang="en-US" sz="1765" dirty="0" smtClean="0"/>
              <a:t> la </a:t>
            </a:r>
            <a:r>
              <a:rPr lang="en-US" sz="1765" dirty="0" err="1" smtClean="0"/>
              <a:t>imagen</a:t>
            </a:r>
            <a:r>
              <a:rPr lang="en-US" sz="1765" dirty="0" smtClean="0"/>
              <a:t> </a:t>
            </a:r>
            <a:r>
              <a:rPr lang="en-US" sz="1765" dirty="0" err="1" smtClean="0"/>
              <a:t>MeTile</a:t>
            </a:r>
            <a:r>
              <a:rPr lang="en-US" sz="1765" dirty="0" smtClean="0"/>
              <a:t> </a:t>
            </a:r>
            <a:endParaRPr lang="en-US" sz="1765" dirty="0"/>
          </a:p>
          <a:p>
            <a:pPr marL="0" indent="0"/>
            <a:r>
              <a:rPr lang="en-US" sz="1765" dirty="0"/>
              <a:t>310x102 </a:t>
            </a:r>
            <a:r>
              <a:rPr lang="en-US" sz="1765" dirty="0" smtClean="0"/>
              <a:t>pixels</a:t>
            </a:r>
            <a:endParaRPr lang="en-US" sz="1765" dirty="0"/>
          </a:p>
          <a:p>
            <a:pPr marL="0" indent="0"/>
            <a:r>
              <a:rPr lang="en-US" sz="1765" dirty="0" smtClean="0"/>
              <a:t>El </a:t>
            </a:r>
            <a:r>
              <a:rPr lang="en-US" sz="1765" dirty="0" err="1" smtClean="0"/>
              <a:t>tema</a:t>
            </a:r>
            <a:r>
              <a:rPr lang="en-US" sz="1765" dirty="0" smtClean="0"/>
              <a:t> de la Band se </a:t>
            </a:r>
            <a:r>
              <a:rPr lang="en-US" sz="1765" dirty="0" err="1" smtClean="0"/>
              <a:t>compone</a:t>
            </a:r>
            <a:r>
              <a:rPr lang="en-US" sz="1765" dirty="0" smtClean="0"/>
              <a:t> de 6 </a:t>
            </a:r>
            <a:r>
              <a:rPr lang="en-US" sz="1765" dirty="0" err="1" smtClean="0"/>
              <a:t>colores</a:t>
            </a:r>
            <a:r>
              <a:rPr lang="en-US" sz="1765" dirty="0" smtClean="0"/>
              <a:t> </a:t>
            </a:r>
            <a:r>
              <a:rPr lang="en-US" sz="1765" dirty="0" err="1" smtClean="0"/>
              <a:t>diferentes</a:t>
            </a:r>
            <a:r>
              <a:rPr lang="en-US" sz="1765" dirty="0" smtClean="0"/>
              <a:t> </a:t>
            </a:r>
            <a:r>
              <a:rPr lang="en-US" sz="1765" dirty="0" err="1" smtClean="0"/>
              <a:t>usados</a:t>
            </a:r>
            <a:r>
              <a:rPr lang="en-US" sz="1765" dirty="0" smtClean="0"/>
              <a:t> </a:t>
            </a:r>
            <a:r>
              <a:rPr lang="en-US" sz="1765" dirty="0" err="1" smtClean="0"/>
              <a:t>en</a:t>
            </a:r>
            <a:r>
              <a:rPr lang="en-US" sz="1765" dirty="0" smtClean="0"/>
              <a:t> </a:t>
            </a:r>
            <a:r>
              <a:rPr lang="en-US" sz="1765" dirty="0" err="1" smtClean="0"/>
              <a:t>los</a:t>
            </a:r>
            <a:r>
              <a:rPr lang="en-US" sz="1765" dirty="0" smtClean="0"/>
              <a:t> </a:t>
            </a:r>
            <a:r>
              <a:rPr lang="en-US" sz="1765" dirty="0" err="1" smtClean="0"/>
              <a:t>diferentes</a:t>
            </a:r>
            <a:r>
              <a:rPr lang="en-US" sz="1765" dirty="0" smtClean="0"/>
              <a:t> </a:t>
            </a:r>
            <a:r>
              <a:rPr lang="en-US" sz="1765" dirty="0" err="1" smtClean="0"/>
              <a:t>estados</a:t>
            </a:r>
            <a:endParaRPr lang="en-US" sz="1765" dirty="0"/>
          </a:p>
        </p:txBody>
      </p:sp>
    </p:spTree>
    <p:extLst>
      <p:ext uri="{BB962C8B-B14F-4D97-AF65-F5344CB8AC3E}">
        <p14:creationId xmlns:p14="http://schemas.microsoft.com/office/powerpoint/2010/main" val="327536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Personalización</a:t>
            </a:r>
            <a:endParaRPr lang="en-US" dirty="0"/>
          </a:p>
        </p:txBody>
      </p:sp>
      <p:sp>
        <p:nvSpPr>
          <p:cNvPr id="5" name="Text Placeholder 4"/>
          <p:cNvSpPr>
            <a:spLocks noGrp="1"/>
          </p:cNvSpPr>
          <p:nvPr>
            <p:ph type="body" sz="quarter" idx="11"/>
          </p:nvPr>
        </p:nvSpPr>
        <p:spPr>
          <a:xfrm>
            <a:off x="277582" y="1187620"/>
            <a:ext cx="11645180" cy="5379312"/>
          </a:xfrm>
        </p:spPr>
        <p:txBody>
          <a:bodyPr/>
          <a:lstStyle/>
          <a:p>
            <a:r>
              <a:rPr lang="es-ES" sz="1100" dirty="0" err="1">
                <a:latin typeface="Consolas" panose="020B0609020204030204" pitchFamily="49" charset="0"/>
                <a:cs typeface="Consolas" panose="020B0609020204030204" pitchFamily="49" charset="0"/>
              </a:rPr>
              <a:t>MeTileImage</a:t>
            </a:r>
            <a:r>
              <a:rPr lang="es-ES" sz="1100" dirty="0">
                <a:latin typeface="Consolas" panose="020B0609020204030204" pitchFamily="49" charset="0"/>
                <a:cs typeface="Consolas" panose="020B0609020204030204" pitchFamily="49" charset="0"/>
              </a:rPr>
              <a:t> = </a:t>
            </a:r>
            <a:r>
              <a:rPr lang="es-ES" sz="1100" dirty="0" err="1">
                <a:latin typeface="Consolas" panose="020B0609020204030204" pitchFamily="49" charset="0"/>
                <a:cs typeface="Consolas" panose="020B0609020204030204" pitchFamily="49" charset="0"/>
              </a:rPr>
              <a:t>await</a:t>
            </a:r>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ResourcesHelper.LoadBandImageFromResourceAsync</a:t>
            </a:r>
            <a:r>
              <a:rPr lang="es-ES" sz="1100" dirty="0">
                <a:latin typeface="Consolas" panose="020B0609020204030204" pitchFamily="49" charset="0"/>
                <a:cs typeface="Consolas" panose="020B0609020204030204" pitchFamily="49" charset="0"/>
              </a:rPr>
              <a:t>("</a:t>
            </a:r>
            <a:r>
              <a:rPr lang="es-ES" sz="1100" dirty="0" err="1">
                <a:latin typeface="Consolas" panose="020B0609020204030204" pitchFamily="49" charset="0"/>
                <a:cs typeface="Consolas" panose="020B0609020204030204" pitchFamily="49" charset="0"/>
              </a:rPr>
              <a:t>Resources</a:t>
            </a:r>
            <a:r>
              <a:rPr lang="es-ES" sz="1100" dirty="0">
                <a:latin typeface="Consolas" panose="020B0609020204030204" pitchFamily="49" charset="0"/>
                <a:cs typeface="Consolas" panose="020B0609020204030204" pitchFamily="49" charset="0"/>
              </a:rPr>
              <a:t>/metile.png");</a:t>
            </a:r>
          </a:p>
          <a:p>
            <a:r>
              <a:rPr lang="es-ES" sz="1100" dirty="0" err="1">
                <a:latin typeface="Consolas" panose="020B0609020204030204" pitchFamily="49" charset="0"/>
                <a:cs typeface="Consolas" panose="020B0609020204030204" pitchFamily="49" charset="0"/>
              </a:rPr>
              <a:t>await</a:t>
            </a:r>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personalizationManager.SetMeTileImageAsync</a:t>
            </a:r>
            <a:r>
              <a:rPr lang="es-ES" sz="1100" dirty="0">
                <a:latin typeface="Consolas" panose="020B0609020204030204" pitchFamily="49" charset="0"/>
                <a:cs typeface="Consolas" panose="020B0609020204030204" pitchFamily="49" charset="0"/>
              </a:rPr>
              <a:t>(</a:t>
            </a:r>
            <a:r>
              <a:rPr lang="es-ES" sz="1100" dirty="0" err="1">
                <a:latin typeface="Consolas" panose="020B0609020204030204" pitchFamily="49" charset="0"/>
                <a:cs typeface="Consolas" panose="020B0609020204030204" pitchFamily="49" charset="0"/>
              </a:rPr>
              <a:t>MeTileImage</a:t>
            </a:r>
            <a:r>
              <a:rPr lang="es-ES" sz="1100" dirty="0" smtClean="0">
                <a:latin typeface="Consolas" panose="020B0609020204030204" pitchFamily="49" charset="0"/>
                <a:cs typeface="Consolas" panose="020B0609020204030204" pitchFamily="49" charset="0"/>
              </a:rPr>
              <a:t>)</a:t>
            </a:r>
          </a:p>
          <a:p>
            <a:endParaRPr lang="es-ES" sz="1100" dirty="0">
              <a:latin typeface="Consolas" panose="020B0609020204030204" pitchFamily="49" charset="0"/>
              <a:cs typeface="Consolas" panose="020B0609020204030204" pitchFamily="49" charset="0"/>
            </a:endParaRPr>
          </a:p>
          <a:p>
            <a:r>
              <a:rPr lang="es-ES" sz="1100" dirty="0" err="1">
                <a:latin typeface="Consolas" panose="020B0609020204030204" pitchFamily="49" charset="0"/>
                <a:cs typeface="Consolas" panose="020B0609020204030204" pitchFamily="49" charset="0"/>
              </a:rPr>
              <a:t>await</a:t>
            </a:r>
            <a:r>
              <a:rPr lang="es-ES" sz="1100" dirty="0">
                <a:latin typeface="Consolas" panose="020B0609020204030204" pitchFamily="49" charset="0"/>
                <a:cs typeface="Consolas" panose="020B0609020204030204" pitchFamily="49" charset="0"/>
              </a:rPr>
              <a:t> _</a:t>
            </a:r>
            <a:r>
              <a:rPr lang="es-ES" sz="1100" dirty="0" err="1">
                <a:latin typeface="Consolas" panose="020B0609020204030204" pitchFamily="49" charset="0"/>
                <a:cs typeface="Consolas" panose="020B0609020204030204" pitchFamily="49" charset="0"/>
              </a:rPr>
              <a:t>personalizationManager.SetThemeAsync</a:t>
            </a:r>
            <a:r>
              <a:rPr lang="es-ES" sz="1100" dirty="0">
                <a:latin typeface="Consolas" panose="020B0609020204030204" pitchFamily="49" charset="0"/>
                <a:cs typeface="Consolas" panose="020B0609020204030204" pitchFamily="49" charset="0"/>
              </a:rPr>
              <a:t>(new </a:t>
            </a:r>
            <a:r>
              <a:rPr lang="es-ES" sz="1100" dirty="0" err="1">
                <a:latin typeface="Consolas" panose="020B0609020204030204" pitchFamily="49" charset="0"/>
                <a:cs typeface="Consolas" panose="020B0609020204030204" pitchFamily="49" charset="0"/>
              </a:rPr>
              <a:t>BandTheme</a:t>
            </a:r>
            <a:endParaRPr lang="es-ES" sz="1100" dirty="0">
              <a:latin typeface="Consolas" panose="020B0609020204030204" pitchFamily="49" charset="0"/>
              <a:cs typeface="Consolas" panose="020B0609020204030204" pitchFamily="49" charset="0"/>
            </a:endParaRPr>
          </a:p>
          <a:p>
            <a:r>
              <a:rPr lang="es-ES" sz="1100" dirty="0">
                <a:latin typeface="Consolas" panose="020B0609020204030204" pitchFamily="49" charset="0"/>
                <a:cs typeface="Consolas" panose="020B0609020204030204" pitchFamily="49" charset="0"/>
              </a:rPr>
              <a:t>{</a:t>
            </a:r>
          </a:p>
          <a:p>
            <a:r>
              <a:rPr lang="es-ES" sz="1100" dirty="0">
                <a:latin typeface="Consolas" panose="020B0609020204030204" pitchFamily="49" charset="0"/>
                <a:cs typeface="Consolas" panose="020B0609020204030204" pitchFamily="49" charset="0"/>
              </a:rPr>
              <a:t>     Base = Base,</a:t>
            </a:r>
          </a:p>
          <a:p>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HighContrast</a:t>
            </a:r>
            <a:r>
              <a:rPr lang="es-ES" sz="1100" dirty="0">
                <a:latin typeface="Consolas" panose="020B0609020204030204" pitchFamily="49" charset="0"/>
                <a:cs typeface="Consolas" panose="020B0609020204030204" pitchFamily="49" charset="0"/>
              </a:rPr>
              <a:t> = </a:t>
            </a:r>
            <a:r>
              <a:rPr lang="es-ES" sz="1100" dirty="0" err="1">
                <a:latin typeface="Consolas" panose="020B0609020204030204" pitchFamily="49" charset="0"/>
                <a:cs typeface="Consolas" panose="020B0609020204030204" pitchFamily="49" charset="0"/>
              </a:rPr>
              <a:t>HighContrast</a:t>
            </a:r>
            <a:r>
              <a:rPr lang="es-ES" sz="1100" dirty="0">
                <a:latin typeface="Consolas" panose="020B0609020204030204" pitchFamily="49" charset="0"/>
                <a:cs typeface="Consolas" panose="020B0609020204030204" pitchFamily="49" charset="0"/>
              </a:rPr>
              <a:t>,</a:t>
            </a:r>
          </a:p>
          <a:p>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Highlight</a:t>
            </a:r>
            <a:r>
              <a:rPr lang="es-ES" sz="1100" dirty="0">
                <a:latin typeface="Consolas" panose="020B0609020204030204" pitchFamily="49" charset="0"/>
                <a:cs typeface="Consolas" panose="020B0609020204030204" pitchFamily="49" charset="0"/>
              </a:rPr>
              <a:t> = </a:t>
            </a:r>
            <a:r>
              <a:rPr lang="es-ES" sz="1100" dirty="0" err="1">
                <a:latin typeface="Consolas" panose="020B0609020204030204" pitchFamily="49" charset="0"/>
                <a:cs typeface="Consolas" panose="020B0609020204030204" pitchFamily="49" charset="0"/>
              </a:rPr>
              <a:t>Highlight</a:t>
            </a:r>
            <a:r>
              <a:rPr lang="es-ES" sz="1100" dirty="0">
                <a:latin typeface="Consolas" panose="020B0609020204030204" pitchFamily="49" charset="0"/>
                <a:cs typeface="Consolas" panose="020B0609020204030204" pitchFamily="49" charset="0"/>
              </a:rPr>
              <a:t>,</a:t>
            </a:r>
          </a:p>
          <a:p>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Lowlight</a:t>
            </a:r>
            <a:r>
              <a:rPr lang="es-ES" sz="1100" dirty="0">
                <a:latin typeface="Consolas" panose="020B0609020204030204" pitchFamily="49" charset="0"/>
                <a:cs typeface="Consolas" panose="020B0609020204030204" pitchFamily="49" charset="0"/>
              </a:rPr>
              <a:t> = </a:t>
            </a:r>
            <a:r>
              <a:rPr lang="es-ES" sz="1100" dirty="0" err="1">
                <a:latin typeface="Consolas" panose="020B0609020204030204" pitchFamily="49" charset="0"/>
                <a:cs typeface="Consolas" panose="020B0609020204030204" pitchFamily="49" charset="0"/>
              </a:rPr>
              <a:t>Lowlight</a:t>
            </a:r>
            <a:r>
              <a:rPr lang="es-ES" sz="1100" dirty="0">
                <a:latin typeface="Consolas" panose="020B0609020204030204" pitchFamily="49" charset="0"/>
                <a:cs typeface="Consolas" panose="020B0609020204030204" pitchFamily="49" charset="0"/>
              </a:rPr>
              <a:t>,</a:t>
            </a:r>
          </a:p>
          <a:p>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Muted</a:t>
            </a:r>
            <a:r>
              <a:rPr lang="es-ES" sz="1100" dirty="0">
                <a:latin typeface="Consolas" panose="020B0609020204030204" pitchFamily="49" charset="0"/>
                <a:cs typeface="Consolas" panose="020B0609020204030204" pitchFamily="49" charset="0"/>
              </a:rPr>
              <a:t> = </a:t>
            </a:r>
            <a:r>
              <a:rPr lang="es-ES" sz="1100" dirty="0" err="1">
                <a:latin typeface="Consolas" panose="020B0609020204030204" pitchFamily="49" charset="0"/>
                <a:cs typeface="Consolas" panose="020B0609020204030204" pitchFamily="49" charset="0"/>
              </a:rPr>
              <a:t>Muted</a:t>
            </a:r>
            <a:r>
              <a:rPr lang="es-ES" sz="1100" dirty="0">
                <a:latin typeface="Consolas" panose="020B0609020204030204" pitchFamily="49" charset="0"/>
                <a:cs typeface="Consolas" panose="020B0609020204030204" pitchFamily="49" charset="0"/>
              </a:rPr>
              <a:t>,</a:t>
            </a:r>
          </a:p>
          <a:p>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SecondaryText</a:t>
            </a:r>
            <a:r>
              <a:rPr lang="es-ES" sz="1100" dirty="0">
                <a:latin typeface="Consolas" panose="020B0609020204030204" pitchFamily="49" charset="0"/>
                <a:cs typeface="Consolas" panose="020B0609020204030204" pitchFamily="49" charset="0"/>
              </a:rPr>
              <a:t> = </a:t>
            </a:r>
            <a:r>
              <a:rPr lang="es-ES" sz="1100" dirty="0" err="1">
                <a:latin typeface="Consolas" panose="020B0609020204030204" pitchFamily="49" charset="0"/>
                <a:cs typeface="Consolas" panose="020B0609020204030204" pitchFamily="49" charset="0"/>
              </a:rPr>
              <a:t>SecondaryText</a:t>
            </a:r>
            <a:endParaRPr lang="es-ES" sz="1100" dirty="0">
              <a:latin typeface="Consolas" panose="020B0609020204030204" pitchFamily="49" charset="0"/>
              <a:cs typeface="Consolas" panose="020B0609020204030204" pitchFamily="49" charset="0"/>
            </a:endParaRPr>
          </a:p>
          <a:p>
            <a:r>
              <a:rPr lang="es-ES" sz="1100" dirty="0" smtClean="0">
                <a:latin typeface="Consolas" panose="020B0609020204030204" pitchFamily="49" charset="0"/>
                <a:cs typeface="Consolas" panose="020B0609020204030204" pitchFamily="49" charset="0"/>
              </a:rPr>
              <a:t>});</a:t>
            </a:r>
            <a:endParaRPr lang="es-ES" sz="11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56605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Personalizando</a:t>
            </a:r>
            <a:r>
              <a:rPr lang="en-US" dirty="0" smtClean="0"/>
              <a:t> la Band</a:t>
            </a:r>
            <a:endParaRPr lang="en-US" dirty="0"/>
          </a:p>
        </p:txBody>
      </p:sp>
    </p:spTree>
    <p:extLst>
      <p:ext uri="{BB962C8B-B14F-4D97-AF65-F5344CB8AC3E}">
        <p14:creationId xmlns:p14="http://schemas.microsoft.com/office/powerpoint/2010/main" val="347474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Band Web tiles</a:t>
            </a:r>
            <a:endParaRPr lang="en-US" dirty="0"/>
          </a:p>
        </p:txBody>
      </p:sp>
      <p:sp>
        <p:nvSpPr>
          <p:cNvPr id="4" name="Text Placeholder 4"/>
          <p:cNvSpPr>
            <a:spLocks noGrp="1"/>
          </p:cNvSpPr>
          <p:nvPr>
            <p:ph type="body" sz="quarter" idx="11"/>
          </p:nvPr>
        </p:nvSpPr>
        <p:spPr>
          <a:xfrm>
            <a:off x="277581" y="1636152"/>
            <a:ext cx="5295504" cy="4930336"/>
          </a:xfrm>
        </p:spPr>
        <p:txBody>
          <a:bodyPr/>
          <a:lstStyle/>
          <a:p>
            <a:pPr marL="0" indent="0"/>
            <a:r>
              <a:rPr lang="en-US" dirty="0" err="1" smtClean="0"/>
              <a:t>Usaremos</a:t>
            </a:r>
            <a:r>
              <a:rPr lang="en-US" dirty="0" smtClean="0"/>
              <a:t> Microsoft Health para </a:t>
            </a:r>
            <a:r>
              <a:rPr lang="en-US" dirty="0" err="1" smtClean="0"/>
              <a:t>enviar</a:t>
            </a:r>
            <a:r>
              <a:rPr lang="en-US" dirty="0" smtClean="0"/>
              <a:t> a la Microsoft Band</a:t>
            </a:r>
          </a:p>
          <a:p>
            <a:pPr marL="0" indent="0"/>
            <a:endParaRPr lang="en-US" sz="1765" dirty="0"/>
          </a:p>
          <a:p>
            <a:pPr marL="0" indent="0"/>
            <a:r>
              <a:rPr lang="en-US" sz="1765" dirty="0"/>
              <a:t>Microsoft Health </a:t>
            </a:r>
            <a:r>
              <a:rPr lang="en-US" sz="1765" dirty="0" err="1" smtClean="0"/>
              <a:t>permite</a:t>
            </a:r>
            <a:r>
              <a:rPr lang="en-US" sz="1765" dirty="0" smtClean="0"/>
              <a:t> </a:t>
            </a:r>
            <a:r>
              <a:rPr lang="en-US" sz="1765" dirty="0" err="1" smtClean="0"/>
              <a:t>conectar</a:t>
            </a:r>
            <a:r>
              <a:rPr lang="en-US" sz="1765" dirty="0" smtClean="0"/>
              <a:t> con la Band</a:t>
            </a:r>
          </a:p>
          <a:p>
            <a:pPr marL="0" indent="0"/>
            <a:r>
              <a:rPr lang="en-US" sz="1765" dirty="0" err="1" smtClean="0"/>
              <a:t>Contenido</a:t>
            </a:r>
            <a:r>
              <a:rPr lang="en-US" sz="1765" dirty="0" smtClean="0"/>
              <a:t> de internet</a:t>
            </a:r>
            <a:endParaRPr lang="en-US" sz="1765" dirty="0"/>
          </a:p>
          <a:p>
            <a:pPr marL="0" indent="0"/>
            <a:r>
              <a:rPr lang="en-US" sz="1765" dirty="0" smtClean="0"/>
              <a:t>Se </a:t>
            </a:r>
            <a:r>
              <a:rPr lang="en-US" sz="1765" dirty="0" err="1" smtClean="0"/>
              <a:t>especifica</a:t>
            </a:r>
            <a:r>
              <a:rPr lang="en-US" sz="1765" dirty="0" smtClean="0"/>
              <a:t> </a:t>
            </a:r>
            <a:r>
              <a:rPr lang="en-US" sz="1765" dirty="0" err="1" smtClean="0"/>
              <a:t>contenido</a:t>
            </a:r>
            <a:r>
              <a:rPr lang="en-US" sz="1765" dirty="0" smtClean="0"/>
              <a:t> y </a:t>
            </a:r>
            <a:r>
              <a:rPr lang="en-US" sz="1765" dirty="0" err="1" smtClean="0"/>
              <a:t>formato</a:t>
            </a:r>
            <a:endParaRPr lang="en-US" sz="1765" dirty="0"/>
          </a:p>
        </p:txBody>
      </p:sp>
      <p:sp>
        <p:nvSpPr>
          <p:cNvPr id="5" name="Text Placeholder 4"/>
          <p:cNvSpPr txBox="1">
            <a:spLocks/>
          </p:cNvSpPr>
          <p:nvPr/>
        </p:nvSpPr>
        <p:spPr>
          <a:xfrm>
            <a:off x="6552555" y="1636151"/>
            <a:ext cx="5220802" cy="4930336"/>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353" dirty="0" smtClean="0"/>
              <a:t>¿</a:t>
            </a:r>
            <a:r>
              <a:rPr lang="en-US" sz="2353" dirty="0" err="1" smtClean="0"/>
              <a:t>Porque</a:t>
            </a:r>
            <a:r>
              <a:rPr lang="en-US" sz="2353" dirty="0" smtClean="0"/>
              <a:t>?</a:t>
            </a:r>
            <a:endParaRPr lang="en-US" sz="2353" dirty="0"/>
          </a:p>
          <a:p>
            <a:pPr marL="0" indent="0"/>
            <a:r>
              <a:rPr lang="en-US" sz="1765" dirty="0" err="1" smtClean="0"/>
              <a:t>Fácil</a:t>
            </a:r>
            <a:r>
              <a:rPr lang="en-US" sz="1765" dirty="0" smtClean="0"/>
              <a:t> de </a:t>
            </a:r>
            <a:r>
              <a:rPr lang="en-US" sz="1765" dirty="0" err="1" smtClean="0"/>
              <a:t>crear</a:t>
            </a:r>
            <a:endParaRPr lang="en-US" sz="1765" dirty="0"/>
          </a:p>
          <a:p>
            <a:pPr marL="0" indent="0"/>
            <a:r>
              <a:rPr lang="en-US" sz="1765" dirty="0" smtClean="0"/>
              <a:t>Simple</a:t>
            </a:r>
            <a:endParaRPr lang="en-US" sz="1765" dirty="0"/>
          </a:p>
          <a:p>
            <a:pPr marL="0" indent="0"/>
            <a:r>
              <a:rPr lang="en-US" sz="1765" dirty="0" err="1" smtClean="0"/>
              <a:t>Otra</a:t>
            </a:r>
            <a:r>
              <a:rPr lang="en-US" sz="1765" dirty="0" smtClean="0"/>
              <a:t> </a:t>
            </a:r>
            <a:r>
              <a:rPr lang="en-US" sz="1765" dirty="0" err="1" smtClean="0"/>
              <a:t>vía</a:t>
            </a:r>
            <a:r>
              <a:rPr lang="en-US" sz="1765" dirty="0" smtClean="0"/>
              <a:t> para </a:t>
            </a:r>
            <a:r>
              <a:rPr lang="en-US" sz="1765" dirty="0" err="1" smtClean="0"/>
              <a:t>atraer</a:t>
            </a:r>
            <a:r>
              <a:rPr lang="en-US" sz="1765" dirty="0" smtClean="0"/>
              <a:t> </a:t>
            </a:r>
            <a:r>
              <a:rPr lang="en-US" sz="1765" dirty="0" err="1" smtClean="0"/>
              <a:t>usuarios</a:t>
            </a:r>
            <a:endParaRPr lang="en-US" sz="1765" dirty="0"/>
          </a:p>
          <a:p>
            <a:pPr marL="0" indent="0"/>
            <a:endParaRPr lang="en-US" sz="1765" dirty="0"/>
          </a:p>
          <a:p>
            <a:pPr marL="0" indent="0"/>
            <a:r>
              <a:rPr lang="en-US" sz="2353" dirty="0" smtClean="0"/>
              <a:t>¿Para </a:t>
            </a:r>
            <a:r>
              <a:rPr lang="en-US" sz="2353" dirty="0" err="1" smtClean="0"/>
              <a:t>quien</a:t>
            </a:r>
            <a:r>
              <a:rPr lang="en-US" sz="2353" dirty="0" smtClean="0"/>
              <a:t>?</a:t>
            </a:r>
            <a:endParaRPr lang="en-US" sz="2353" dirty="0"/>
          </a:p>
          <a:p>
            <a:pPr marL="0" indent="0"/>
            <a:r>
              <a:rPr lang="en-US" sz="1765" dirty="0" err="1" smtClean="0"/>
              <a:t>Desarrolladores</a:t>
            </a:r>
            <a:r>
              <a:rPr lang="en-US" sz="1765" dirty="0" smtClean="0"/>
              <a:t> con </a:t>
            </a:r>
            <a:r>
              <a:rPr lang="en-US" sz="1765" dirty="0" err="1" smtClean="0"/>
              <a:t>contenido</a:t>
            </a:r>
            <a:r>
              <a:rPr lang="en-US" sz="1765" dirty="0" smtClean="0"/>
              <a:t> web que </a:t>
            </a:r>
            <a:r>
              <a:rPr lang="en-US" sz="1765" dirty="0" err="1" smtClean="0"/>
              <a:t>quieran</a:t>
            </a:r>
            <a:r>
              <a:rPr lang="en-US" sz="1765" dirty="0" smtClean="0"/>
              <a:t> </a:t>
            </a:r>
            <a:r>
              <a:rPr lang="en-US" sz="1765" dirty="0" err="1" smtClean="0"/>
              <a:t>llegar</a:t>
            </a:r>
            <a:r>
              <a:rPr lang="en-US" sz="1765" dirty="0" smtClean="0"/>
              <a:t> a la band</a:t>
            </a:r>
            <a:endParaRPr lang="en-US" sz="1765" dirty="0"/>
          </a:p>
        </p:txBody>
      </p:sp>
    </p:spTree>
    <p:extLst>
      <p:ext uri="{BB962C8B-B14F-4D97-AF65-F5344CB8AC3E}">
        <p14:creationId xmlns:p14="http://schemas.microsoft.com/office/powerpoint/2010/main" val="3218576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24624" y="937544"/>
            <a:ext cx="7171401" cy="5375769"/>
          </a:xfrm>
        </p:spPr>
        <p:txBody>
          <a:bodyPr/>
          <a:lstStyle/>
          <a:p>
            <a:r>
              <a:rPr lang="en-US" sz="3200" dirty="0" err="1" smtClean="0"/>
              <a:t>Crea</a:t>
            </a:r>
            <a:r>
              <a:rPr lang="en-US" sz="3200" dirty="0" smtClean="0"/>
              <a:t> </a:t>
            </a:r>
            <a:r>
              <a:rPr lang="en-US" sz="3200" dirty="0" err="1" smtClean="0"/>
              <a:t>facilmente</a:t>
            </a:r>
            <a:r>
              <a:rPr lang="en-US" sz="3200" dirty="0" smtClean="0"/>
              <a:t> tiles</a:t>
            </a:r>
          </a:p>
          <a:p>
            <a:r>
              <a:rPr lang="en-US" sz="2400" dirty="0"/>
              <a:t>Data source, layout, bindings</a:t>
            </a:r>
            <a:endParaRPr lang="en-US" sz="3200" dirty="0" smtClean="0"/>
          </a:p>
          <a:p>
            <a:r>
              <a:rPr lang="en-US" sz="3200" dirty="0" err="1" smtClean="0"/>
              <a:t>Publica</a:t>
            </a:r>
            <a:endParaRPr lang="en-US" sz="3200" dirty="0" smtClean="0"/>
          </a:p>
          <a:p>
            <a:r>
              <a:rPr lang="en-US" sz="2400" dirty="0"/>
              <a:t>Hosted/Stored</a:t>
            </a:r>
            <a:endParaRPr lang="en-US" sz="3200" dirty="0" smtClean="0"/>
          </a:p>
          <a:p>
            <a:r>
              <a:rPr lang="en-US" sz="3200" dirty="0" err="1" smtClean="0"/>
              <a:t>Comparte</a:t>
            </a:r>
            <a:endParaRPr lang="en-US" sz="3200" dirty="0" smtClean="0"/>
          </a:p>
          <a:p>
            <a:r>
              <a:rPr lang="en-US" sz="2400" dirty="0"/>
              <a:t>Social/Email/Web</a:t>
            </a:r>
            <a:endParaRPr lang="en-US" sz="3200" dirty="0" smtClean="0"/>
          </a:p>
          <a:p>
            <a:r>
              <a:rPr lang="en-US" sz="3200" dirty="0" smtClean="0"/>
              <a:t>La App Health se </a:t>
            </a:r>
            <a:r>
              <a:rPr lang="en-US" sz="3200" dirty="0" err="1" smtClean="0"/>
              <a:t>encarga</a:t>
            </a:r>
            <a:r>
              <a:rPr lang="en-US" sz="3200" dirty="0" smtClean="0"/>
              <a:t> del resto</a:t>
            </a:r>
          </a:p>
          <a:p>
            <a:r>
              <a:rPr lang="en-US" sz="3200" dirty="0" smtClean="0"/>
              <a:t> </a:t>
            </a:r>
            <a:r>
              <a:rPr lang="en-US" sz="2400" dirty="0" err="1" smtClean="0"/>
              <a:t>Instalar</a:t>
            </a:r>
            <a:r>
              <a:rPr lang="en-US" sz="2400" dirty="0" smtClean="0"/>
              <a:t>, </a:t>
            </a:r>
            <a:r>
              <a:rPr lang="en-US" sz="2400" dirty="0" err="1" smtClean="0"/>
              <a:t>actualizar</a:t>
            </a:r>
            <a:r>
              <a:rPr lang="en-US" sz="2400" dirty="0" smtClean="0"/>
              <a:t>, etc.</a:t>
            </a:r>
            <a:endParaRPr lang="en-US" sz="2400" dirty="0"/>
          </a:p>
        </p:txBody>
      </p:sp>
      <p:sp>
        <p:nvSpPr>
          <p:cNvPr id="3" name="Title 2"/>
          <p:cNvSpPr>
            <a:spLocks noGrp="1"/>
          </p:cNvSpPr>
          <p:nvPr>
            <p:ph type="title"/>
          </p:nvPr>
        </p:nvSpPr>
        <p:spPr/>
        <p:txBody>
          <a:bodyPr/>
          <a:lstStyle/>
          <a:p>
            <a:r>
              <a:rPr lang="en-US" dirty="0" smtClean="0"/>
              <a:t>Web Tile</a:t>
            </a:r>
            <a:endParaRPr lang="en-US" dirty="0"/>
          </a:p>
        </p:txBody>
      </p:sp>
      <p:pic>
        <p:nvPicPr>
          <p:cNvPr id="14" name="Picture 13"/>
          <p:cNvPicPr>
            <a:picLocks noChangeAspect="1"/>
          </p:cNvPicPr>
          <p:nvPr/>
        </p:nvPicPr>
        <p:blipFill rotWithShape="1">
          <a:blip r:embed="rId2"/>
          <a:srcRect l="-90" r="63314"/>
          <a:stretch/>
        </p:blipFill>
        <p:spPr>
          <a:xfrm>
            <a:off x="1478526" y="3775157"/>
            <a:ext cx="2077604" cy="560266"/>
          </a:xfrm>
          <a:prstGeom prst="rect">
            <a:avLst/>
          </a:prstGeom>
        </p:spPr>
      </p:pic>
      <p:sp>
        <p:nvSpPr>
          <p:cNvPr id="15" name="TextBox 14"/>
          <p:cNvSpPr txBox="1"/>
          <p:nvPr/>
        </p:nvSpPr>
        <p:spPr>
          <a:xfrm>
            <a:off x="1685504" y="3775157"/>
            <a:ext cx="1025053" cy="271554"/>
          </a:xfrm>
          <a:prstGeom prst="rect">
            <a:avLst/>
          </a:prstGeom>
          <a:noFill/>
        </p:spPr>
        <p:txBody>
          <a:bodyPr wrap="none" rtlCol="0">
            <a:spAutoFit/>
          </a:bodyPr>
          <a:lstStyle/>
          <a:p>
            <a:r>
              <a:rPr lang="en-US" sz="1176" dirty="0">
                <a:solidFill>
                  <a:srgbClr val="6326C4"/>
                </a:solidFill>
                <a:latin typeface="Segoe UI Light" panose="020B0502040204020203" pitchFamily="34" charset="0"/>
                <a:cs typeface="Segoe UI Light" panose="020B0502040204020203" pitchFamily="34" charset="0"/>
              </a:rPr>
              <a:t>Spanish word</a:t>
            </a:r>
          </a:p>
        </p:txBody>
      </p:sp>
      <p:sp>
        <p:nvSpPr>
          <p:cNvPr id="16" name="TextBox 15"/>
          <p:cNvSpPr txBox="1"/>
          <p:nvPr/>
        </p:nvSpPr>
        <p:spPr>
          <a:xfrm>
            <a:off x="1685504" y="3946790"/>
            <a:ext cx="1370888" cy="589970"/>
          </a:xfrm>
          <a:prstGeom prst="rect">
            <a:avLst/>
          </a:prstGeom>
          <a:noFill/>
        </p:spPr>
        <p:txBody>
          <a:bodyPr wrap="none" rtlCol="0">
            <a:spAutoFit/>
          </a:bodyPr>
          <a:lstStyle/>
          <a:p>
            <a:r>
              <a:rPr lang="en-US" sz="1078" dirty="0">
                <a:solidFill>
                  <a:schemeClr val="bg1"/>
                </a:solidFill>
                <a:latin typeface="Segoe UI Light" panose="020B0502040204020203" pitchFamily="34" charset="0"/>
                <a:cs typeface="Segoe UI Light" panose="020B0502040204020203" pitchFamily="34" charset="0"/>
              </a:rPr>
              <a:t>pedir:[Spanish] pedir</a:t>
            </a:r>
          </a:p>
          <a:p>
            <a:r>
              <a:rPr lang="en-US" sz="1078" dirty="0">
                <a:solidFill>
                  <a:schemeClr val="bg1"/>
                </a:solidFill>
                <a:latin typeface="Segoe UI Light" panose="020B0502040204020203" pitchFamily="34" charset="0"/>
                <a:cs typeface="Segoe UI Light" panose="020B0502040204020203" pitchFamily="34" charset="0"/>
              </a:rPr>
              <a:t>[English] to order</a:t>
            </a:r>
          </a:p>
          <a:p>
            <a:endParaRPr lang="en-US" sz="1078" dirty="0">
              <a:solidFill>
                <a:schemeClr val="bg1"/>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1" y="3625429"/>
            <a:ext cx="3146098" cy="924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643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3200" dirty="0" smtClean="0"/>
              <a:t>¿Microsoft Band?</a:t>
            </a:r>
          </a:p>
          <a:p>
            <a:pPr lvl="1"/>
            <a:r>
              <a:rPr lang="en-US" sz="1800" dirty="0" smtClean="0"/>
              <a:t>La Band</a:t>
            </a:r>
            <a:endParaRPr lang="en-US" sz="1800" dirty="0"/>
          </a:p>
          <a:p>
            <a:pPr lvl="1"/>
            <a:r>
              <a:rPr lang="en-US" sz="1800" dirty="0" err="1" smtClean="0"/>
              <a:t>Salud</a:t>
            </a:r>
            <a:endParaRPr lang="en-US" sz="1800" dirty="0"/>
          </a:p>
          <a:p>
            <a:pPr lvl="1"/>
            <a:r>
              <a:rPr lang="en-US" sz="1800" dirty="0" err="1" smtClean="0"/>
              <a:t>Productividad</a:t>
            </a:r>
            <a:endParaRPr lang="en-US" sz="3200" dirty="0" smtClean="0"/>
          </a:p>
          <a:p>
            <a:r>
              <a:rPr lang="en-US" sz="3200" dirty="0" smtClean="0"/>
              <a:t>Microsoft Band Xamarin SDK</a:t>
            </a:r>
          </a:p>
          <a:p>
            <a:pPr lvl="1"/>
            <a:r>
              <a:rPr lang="en-US" sz="1800" dirty="0" err="1" smtClean="0"/>
              <a:t>Conectando</a:t>
            </a:r>
            <a:endParaRPr lang="en-US" sz="1800" dirty="0" smtClean="0"/>
          </a:p>
          <a:p>
            <a:pPr lvl="1"/>
            <a:r>
              <a:rPr lang="en-US" sz="1800" dirty="0" err="1" smtClean="0"/>
              <a:t>Sensores</a:t>
            </a:r>
            <a:endParaRPr lang="en-US" sz="1800" dirty="0" smtClean="0"/>
          </a:p>
          <a:p>
            <a:pPr lvl="1"/>
            <a:r>
              <a:rPr lang="en-US" sz="1800" dirty="0" smtClean="0"/>
              <a:t>Tiles y </a:t>
            </a:r>
            <a:r>
              <a:rPr lang="en-US" sz="1800" dirty="0" err="1" smtClean="0"/>
              <a:t>notificaciones</a:t>
            </a:r>
            <a:endParaRPr lang="en-US" sz="3200" dirty="0" smtClean="0"/>
          </a:p>
          <a:p>
            <a:r>
              <a:rPr lang="en-US" sz="3200" dirty="0" smtClean="0"/>
              <a:t>Web Tiles</a:t>
            </a:r>
          </a:p>
          <a:p>
            <a:pPr lvl="1"/>
            <a:r>
              <a:rPr lang="en-US" sz="1800" dirty="0" smtClean="0"/>
              <a:t>¿</a:t>
            </a:r>
            <a:r>
              <a:rPr lang="en-US" sz="1800" dirty="0" err="1" smtClean="0"/>
              <a:t>Qué</a:t>
            </a:r>
            <a:r>
              <a:rPr lang="en-US" sz="1800" dirty="0" smtClean="0"/>
              <a:t> son?</a:t>
            </a:r>
          </a:p>
          <a:p>
            <a:pPr lvl="1"/>
            <a:r>
              <a:rPr lang="en-US" sz="1800" dirty="0" err="1" smtClean="0"/>
              <a:t>Creando</a:t>
            </a:r>
            <a:r>
              <a:rPr lang="en-US" sz="1800" dirty="0" smtClean="0"/>
              <a:t> Web Tiles</a:t>
            </a:r>
          </a:p>
        </p:txBody>
      </p:sp>
      <p:pic>
        <p:nvPicPr>
          <p:cNvPr id="5" name="Picture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133" y="2202656"/>
            <a:ext cx="4505805" cy="3657600"/>
          </a:xfrm>
          <a:prstGeom prst="rect">
            <a:avLst/>
          </a:prstGeom>
          <a:noFill/>
          <a:ln>
            <a:noFill/>
          </a:ln>
        </p:spPr>
      </p:pic>
    </p:spTree>
    <p:extLst>
      <p:ext uri="{BB962C8B-B14F-4D97-AF65-F5344CB8AC3E}">
        <p14:creationId xmlns:p14="http://schemas.microsoft.com/office/powerpoint/2010/main" val="30281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t>
            </a:r>
            <a:r>
              <a:rPr lang="en-US" dirty="0"/>
              <a:t>T</a:t>
            </a:r>
            <a:r>
              <a:rPr lang="en-US" dirty="0" smtClean="0"/>
              <a:t>ile package</a:t>
            </a:r>
            <a:endParaRPr lang="en-US" dirty="0"/>
          </a:p>
        </p:txBody>
      </p:sp>
      <p:sp>
        <p:nvSpPr>
          <p:cNvPr id="8" name="Rectangle 7"/>
          <p:cNvSpPr/>
          <p:nvPr/>
        </p:nvSpPr>
        <p:spPr>
          <a:xfrm>
            <a:off x="6067054" y="1636152"/>
            <a:ext cx="5645099" cy="4692838"/>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961" dirty="0">
                <a:latin typeface="Segoe UI Light" panose="020B0502040204020203" pitchFamily="34" charset="0"/>
                <a:cs typeface="Segoe UI Light" panose="020B0502040204020203" pitchFamily="34" charset="0"/>
              </a:rPr>
              <a:t>Web tile package </a:t>
            </a:r>
            <a:r>
              <a:rPr lang="en-US" sz="1961" dirty="0" smtClean="0">
                <a:latin typeface="Segoe UI Light" panose="020B0502040204020203" pitchFamily="34" charset="0"/>
                <a:cs typeface="Segoe UI Light" panose="020B0502040204020203" pitchFamily="34" charset="0"/>
              </a:rPr>
              <a:t>(*.</a:t>
            </a:r>
            <a:r>
              <a:rPr lang="en-US" sz="1961" dirty="0" err="1">
                <a:latin typeface="Segoe UI Light" panose="020B0502040204020203" pitchFamily="34" charset="0"/>
                <a:cs typeface="Segoe UI Light" panose="020B0502040204020203" pitchFamily="34" charset="0"/>
              </a:rPr>
              <a:t>webtile</a:t>
            </a:r>
            <a:r>
              <a:rPr lang="en-US" sz="1961" dirty="0">
                <a:latin typeface="Segoe UI Light" panose="020B0502040204020203" pitchFamily="34" charset="0"/>
                <a:cs typeface="Segoe UI Light" panose="020B0502040204020203" pitchFamily="34" charset="0"/>
              </a:rPr>
              <a:t>)</a:t>
            </a:r>
          </a:p>
        </p:txBody>
      </p:sp>
      <p:sp>
        <p:nvSpPr>
          <p:cNvPr id="9" name="Rectangle 8"/>
          <p:cNvSpPr/>
          <p:nvPr/>
        </p:nvSpPr>
        <p:spPr>
          <a:xfrm>
            <a:off x="7032499" y="2109774"/>
            <a:ext cx="3714207" cy="939626"/>
          </a:xfrm>
          <a:prstGeom prst="rect">
            <a:avLst/>
          </a:prstGeom>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65" dirty="0" err="1">
                <a:latin typeface="Segoe UI Light" panose="020B0502040204020203" pitchFamily="34" charset="0"/>
                <a:cs typeface="Segoe UI Light" panose="020B0502040204020203" pitchFamily="34" charset="0"/>
              </a:rPr>
              <a:t>manifest.json</a:t>
            </a:r>
            <a:endParaRPr lang="en-US" sz="1765" dirty="0">
              <a:latin typeface="Segoe UI Light" panose="020B0502040204020203" pitchFamily="34" charset="0"/>
              <a:cs typeface="Segoe UI Light" panose="020B0502040204020203" pitchFamily="34" charset="0"/>
            </a:endParaRPr>
          </a:p>
        </p:txBody>
      </p:sp>
      <p:sp>
        <p:nvSpPr>
          <p:cNvPr id="10" name="Rectangle 9"/>
          <p:cNvSpPr/>
          <p:nvPr/>
        </p:nvSpPr>
        <p:spPr>
          <a:xfrm>
            <a:off x="7032499" y="3211690"/>
            <a:ext cx="3714206" cy="834034"/>
          </a:xfrm>
          <a:prstGeom prst="rect">
            <a:avLst/>
          </a:prstGeom>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65" dirty="0" err="1" smtClean="0">
                <a:latin typeface="Segoe UI Light" panose="020B0502040204020203" pitchFamily="34" charset="0"/>
                <a:cs typeface="Segoe UI Light" panose="020B0502040204020203" pitchFamily="34" charset="0"/>
              </a:rPr>
              <a:t>Imagenes</a:t>
            </a:r>
            <a:endParaRPr lang="en-US" sz="1765" dirty="0">
              <a:latin typeface="Segoe UI Light" panose="020B0502040204020203" pitchFamily="34" charset="0"/>
              <a:cs typeface="Segoe UI Light" panose="020B0502040204020203" pitchFamily="34" charset="0"/>
            </a:endParaRPr>
          </a:p>
        </p:txBody>
      </p:sp>
      <p:sp>
        <p:nvSpPr>
          <p:cNvPr id="11" name="Rectangle 10"/>
          <p:cNvSpPr/>
          <p:nvPr/>
        </p:nvSpPr>
        <p:spPr>
          <a:xfrm>
            <a:off x="7032499" y="4218528"/>
            <a:ext cx="3714207" cy="864025"/>
          </a:xfrm>
          <a:prstGeom prst="rect">
            <a:avLst/>
          </a:prstGeom>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65" dirty="0">
                <a:latin typeface="Segoe UI Light" panose="020B0502040204020203" pitchFamily="34" charset="0"/>
                <a:cs typeface="Segoe UI Light" panose="020B0502040204020203" pitchFamily="34" charset="0"/>
              </a:rPr>
              <a:t>Custom layouts</a:t>
            </a:r>
          </a:p>
        </p:txBody>
      </p:sp>
      <p:sp>
        <p:nvSpPr>
          <p:cNvPr id="12" name="Rectangle 11"/>
          <p:cNvSpPr/>
          <p:nvPr/>
        </p:nvSpPr>
        <p:spPr>
          <a:xfrm>
            <a:off x="7032499" y="5255356"/>
            <a:ext cx="3714206" cy="864025"/>
          </a:xfrm>
          <a:prstGeom prst="rect">
            <a:avLst/>
          </a:prstGeom>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65" dirty="0">
                <a:latin typeface="Segoe UI Light" panose="020B0502040204020203" pitchFamily="34" charset="0"/>
                <a:cs typeface="Segoe UI Light" panose="020B0502040204020203" pitchFamily="34" charset="0"/>
              </a:rPr>
              <a:t>JavaScript event handlers</a:t>
            </a:r>
          </a:p>
        </p:txBody>
      </p:sp>
      <p:sp>
        <p:nvSpPr>
          <p:cNvPr id="13" name="Text Placeholder 4"/>
          <p:cNvSpPr>
            <a:spLocks noGrp="1"/>
          </p:cNvSpPr>
          <p:nvPr>
            <p:ph type="body" sz="quarter" idx="11"/>
          </p:nvPr>
        </p:nvSpPr>
        <p:spPr>
          <a:xfrm>
            <a:off x="277581" y="1299990"/>
            <a:ext cx="5220802" cy="5266498"/>
          </a:xfrm>
        </p:spPr>
        <p:txBody>
          <a:bodyPr/>
          <a:lstStyle/>
          <a:p>
            <a:pPr marL="0" indent="0"/>
            <a:r>
              <a:rPr lang="en-US" sz="1765" dirty="0" err="1" smtClean="0"/>
              <a:t>Archivo</a:t>
            </a:r>
            <a:r>
              <a:rPr lang="en-US" sz="1765" dirty="0" smtClean="0"/>
              <a:t> zip que </a:t>
            </a:r>
            <a:r>
              <a:rPr lang="en-US" sz="1765" dirty="0" err="1" smtClean="0"/>
              <a:t>contiene</a:t>
            </a:r>
            <a:r>
              <a:rPr lang="en-US" sz="1765" dirty="0" smtClean="0"/>
              <a:t>:</a:t>
            </a:r>
            <a:endParaRPr lang="en-US" sz="1765" dirty="0"/>
          </a:p>
          <a:p>
            <a:pPr marL="280121" indent="-280121">
              <a:buFont typeface="Arial" panose="020B0604020202020204" pitchFamily="34" charset="0"/>
              <a:buChar char="•"/>
            </a:pPr>
            <a:r>
              <a:rPr lang="en-US" sz="1765" dirty="0" smtClean="0"/>
              <a:t>Manifesto. Describe al tile y </a:t>
            </a:r>
            <a:r>
              <a:rPr lang="en-US" sz="1765" dirty="0" err="1" smtClean="0"/>
              <a:t>su</a:t>
            </a:r>
            <a:r>
              <a:rPr lang="en-US" sz="1765" dirty="0" smtClean="0"/>
              <a:t> Fuente de </a:t>
            </a:r>
            <a:r>
              <a:rPr lang="en-US" sz="1765" dirty="0" err="1" smtClean="0"/>
              <a:t>información</a:t>
            </a:r>
            <a:r>
              <a:rPr lang="en-US" sz="1765" dirty="0" smtClean="0"/>
              <a:t>.</a:t>
            </a:r>
            <a:endParaRPr lang="en-US" sz="1765" dirty="0"/>
          </a:p>
          <a:p>
            <a:pPr marL="280121" indent="-280121">
              <a:buFont typeface="Arial" panose="020B0604020202020204" pitchFamily="34" charset="0"/>
              <a:buChar char="•"/>
            </a:pPr>
            <a:r>
              <a:rPr lang="en-US" sz="1765" dirty="0" err="1" smtClean="0"/>
              <a:t>Imágenes</a:t>
            </a:r>
            <a:r>
              <a:rPr lang="en-US" sz="1765" dirty="0" smtClean="0"/>
              <a:t>. </a:t>
            </a:r>
            <a:r>
              <a:rPr lang="en-US" sz="1765" dirty="0" err="1" smtClean="0"/>
              <a:t>Usadas</a:t>
            </a:r>
            <a:r>
              <a:rPr lang="en-US" sz="1765" dirty="0" smtClean="0"/>
              <a:t> </a:t>
            </a:r>
            <a:r>
              <a:rPr lang="en-US" sz="1765" dirty="0" err="1" smtClean="0"/>
              <a:t>en</a:t>
            </a:r>
            <a:r>
              <a:rPr lang="en-US" sz="1765" dirty="0" smtClean="0"/>
              <a:t> </a:t>
            </a:r>
            <a:r>
              <a:rPr lang="en-US" sz="1765" dirty="0" err="1" smtClean="0"/>
              <a:t>iconos</a:t>
            </a:r>
            <a:r>
              <a:rPr lang="en-US" sz="1765" dirty="0" smtClean="0"/>
              <a:t> del tile.</a:t>
            </a:r>
            <a:endParaRPr lang="en-US" sz="1765" dirty="0"/>
          </a:p>
          <a:p>
            <a:pPr marL="280121" indent="-280121">
              <a:buFont typeface="Arial" panose="020B0604020202020204" pitchFamily="34" charset="0"/>
              <a:buChar char="•"/>
            </a:pPr>
            <a:r>
              <a:rPr lang="en-US" sz="1765" dirty="0"/>
              <a:t>Custom </a:t>
            </a:r>
            <a:r>
              <a:rPr lang="en-US" sz="1765" dirty="0" smtClean="0"/>
              <a:t>layouts. </a:t>
            </a:r>
            <a:endParaRPr lang="en-US" sz="1765" dirty="0"/>
          </a:p>
          <a:p>
            <a:pPr marL="280121" indent="-280121">
              <a:buFont typeface="Arial" panose="020B0604020202020204" pitchFamily="34" charset="0"/>
              <a:buChar char="•"/>
            </a:pPr>
            <a:r>
              <a:rPr lang="en-US" sz="1765" dirty="0" err="1" smtClean="0"/>
              <a:t>Archivos</a:t>
            </a:r>
            <a:r>
              <a:rPr lang="en-US" sz="1765" dirty="0" smtClean="0"/>
              <a:t> JavaScript. Event handling.</a:t>
            </a:r>
            <a:endParaRPr lang="en-US" sz="1765" dirty="0"/>
          </a:p>
        </p:txBody>
      </p:sp>
    </p:spTree>
    <p:extLst>
      <p:ext uri="{BB962C8B-B14F-4D97-AF65-F5344CB8AC3E}">
        <p14:creationId xmlns:p14="http://schemas.microsoft.com/office/powerpoint/2010/main" val="354986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3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Creando</a:t>
            </a:r>
            <a:r>
              <a:rPr lang="en-US" dirty="0" smtClean="0"/>
              <a:t> Web Tiles</a:t>
            </a:r>
            <a:endParaRPr lang="en-US" dirty="0"/>
          </a:p>
        </p:txBody>
      </p:sp>
    </p:spTree>
    <p:extLst>
      <p:ext uri="{BB962C8B-B14F-4D97-AF65-F5344CB8AC3E}">
        <p14:creationId xmlns:p14="http://schemas.microsoft.com/office/powerpoint/2010/main" val="325786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Información </a:t>
            </a:r>
            <a:r>
              <a:rPr lang="en-US" dirty="0" err="1" smtClean="0"/>
              <a:t>almacenada</a:t>
            </a:r>
            <a:r>
              <a:rPr lang="en-US" dirty="0" smtClean="0"/>
              <a:t> de </a:t>
            </a:r>
            <a:r>
              <a:rPr lang="en-US" dirty="0" err="1" smtClean="0"/>
              <a:t>los</a:t>
            </a:r>
            <a:r>
              <a:rPr lang="en-US" dirty="0" smtClean="0"/>
              <a:t> </a:t>
            </a:r>
            <a:r>
              <a:rPr lang="en-US" dirty="0" err="1" smtClean="0"/>
              <a:t>sensores</a:t>
            </a:r>
            <a:r>
              <a:rPr lang="en-US" dirty="0" smtClean="0"/>
              <a:t> de la Band y </a:t>
            </a:r>
            <a:r>
              <a:rPr lang="en-US" dirty="0" err="1" smtClean="0"/>
              <a:t>otros</a:t>
            </a:r>
            <a:r>
              <a:rPr lang="en-US" dirty="0" smtClean="0"/>
              <a:t> </a:t>
            </a:r>
            <a:r>
              <a:rPr lang="en-US" dirty="0" err="1" smtClean="0"/>
              <a:t>dispositivos</a:t>
            </a:r>
            <a:endParaRPr lang="en-US" dirty="0" smtClean="0"/>
          </a:p>
          <a:p>
            <a:r>
              <a:rPr lang="en-US" dirty="0" smtClean="0"/>
              <a:t>Accede y </a:t>
            </a:r>
            <a:r>
              <a:rPr lang="en-US" dirty="0" err="1" smtClean="0"/>
              <a:t>hace</a:t>
            </a:r>
            <a:r>
              <a:rPr lang="en-US" dirty="0" smtClean="0"/>
              <a:t> tracking del </a:t>
            </a:r>
            <a:r>
              <a:rPr lang="en-US" dirty="0" err="1" smtClean="0"/>
              <a:t>historial</a:t>
            </a:r>
            <a:r>
              <a:rPr lang="en-US" dirty="0" smtClean="0"/>
              <a:t> fitness del </a:t>
            </a:r>
            <a:r>
              <a:rPr lang="en-US" dirty="0" err="1" smtClean="0"/>
              <a:t>usuario</a:t>
            </a:r>
            <a:endParaRPr lang="en-US" dirty="0" smtClean="0"/>
          </a:p>
          <a:p>
            <a:r>
              <a:rPr lang="en-US" dirty="0" err="1" smtClean="0"/>
              <a:t>Colecciones</a:t>
            </a:r>
            <a:r>
              <a:rPr lang="en-US" dirty="0" smtClean="0"/>
              <a:t> de </a:t>
            </a:r>
            <a:r>
              <a:rPr lang="en-US" dirty="0" err="1" smtClean="0"/>
              <a:t>datos</a:t>
            </a:r>
            <a:r>
              <a:rPr lang="en-US" dirty="0" smtClean="0"/>
              <a:t> de </a:t>
            </a:r>
            <a:r>
              <a:rPr lang="en-US" dirty="0" err="1" smtClean="0"/>
              <a:t>históricos</a:t>
            </a:r>
            <a:endParaRPr lang="en-US" dirty="0" smtClean="0"/>
          </a:p>
          <a:p>
            <a:r>
              <a:rPr lang="en-US" dirty="0" smtClean="0"/>
              <a:t>Se </a:t>
            </a:r>
            <a:r>
              <a:rPr lang="en-US" dirty="0" err="1" smtClean="0"/>
              <a:t>puede</a:t>
            </a:r>
            <a:r>
              <a:rPr lang="en-US" dirty="0" smtClean="0"/>
              <a:t> </a:t>
            </a:r>
            <a:r>
              <a:rPr lang="en-US" dirty="0" err="1" smtClean="0"/>
              <a:t>contribuir</a:t>
            </a:r>
            <a:r>
              <a:rPr lang="en-US" dirty="0" smtClean="0"/>
              <a:t> con </a:t>
            </a:r>
            <a:r>
              <a:rPr lang="en-US" dirty="0" err="1" smtClean="0"/>
              <a:t>datos</a:t>
            </a:r>
            <a:r>
              <a:rPr lang="en-US" dirty="0" smtClean="0"/>
              <a:t> de Microsoft Health</a:t>
            </a:r>
          </a:p>
        </p:txBody>
      </p:sp>
      <p:sp>
        <p:nvSpPr>
          <p:cNvPr id="3" name="Title 2"/>
          <p:cNvSpPr>
            <a:spLocks noGrp="1"/>
          </p:cNvSpPr>
          <p:nvPr>
            <p:ph type="title"/>
          </p:nvPr>
        </p:nvSpPr>
        <p:spPr/>
        <p:txBody>
          <a:bodyPr/>
          <a:lstStyle/>
          <a:p>
            <a:r>
              <a:rPr lang="en-US" dirty="0" smtClean="0"/>
              <a:t>Microsoft Health APIs</a:t>
            </a:r>
            <a:endParaRPr lang="en-US" dirty="0"/>
          </a:p>
        </p:txBody>
      </p:sp>
      <p:sp>
        <p:nvSpPr>
          <p:cNvPr id="5" name="Text Placeholder 4"/>
          <p:cNvSpPr>
            <a:spLocks noGrp="1"/>
          </p:cNvSpPr>
          <p:nvPr>
            <p:ph type="body" sz="quarter" idx="11"/>
          </p:nvPr>
        </p:nvSpPr>
        <p:spPr/>
        <p:txBody>
          <a:bodyPr/>
          <a:lstStyle/>
          <a:p>
            <a:r>
              <a:rPr lang="en-US" dirty="0" err="1" smtClean="0"/>
              <a:t>Plataforma</a:t>
            </a:r>
            <a:r>
              <a:rPr lang="en-US" dirty="0" smtClean="0"/>
              <a:t> </a:t>
            </a:r>
            <a:r>
              <a:rPr lang="en-US" dirty="0" err="1" smtClean="0"/>
              <a:t>abierta</a:t>
            </a:r>
            <a:r>
              <a:rPr lang="en-US" dirty="0" smtClean="0"/>
              <a:t> con APIs RESTful que </a:t>
            </a:r>
            <a:r>
              <a:rPr lang="en-US" dirty="0" err="1" smtClean="0"/>
              <a:t>permiten</a:t>
            </a:r>
            <a:r>
              <a:rPr lang="en-US" dirty="0" smtClean="0"/>
              <a:t> a </a:t>
            </a:r>
            <a:r>
              <a:rPr lang="en-US" dirty="0" err="1" smtClean="0"/>
              <a:t>los</a:t>
            </a:r>
            <a:r>
              <a:rPr lang="en-US" dirty="0" smtClean="0"/>
              <a:t> </a:t>
            </a:r>
            <a:r>
              <a:rPr lang="en-US" dirty="0" err="1" smtClean="0"/>
              <a:t>desarrolladores</a:t>
            </a:r>
            <a:r>
              <a:rPr lang="en-US" dirty="0" smtClean="0"/>
              <a:t> </a:t>
            </a:r>
            <a:r>
              <a:rPr lang="en-US" dirty="0" err="1" smtClean="0"/>
              <a:t>crear</a:t>
            </a:r>
            <a:r>
              <a:rPr lang="en-US" dirty="0" smtClean="0"/>
              <a:t> Apps </a:t>
            </a:r>
            <a:r>
              <a:rPr lang="en-US" dirty="0" err="1" smtClean="0"/>
              <a:t>basadas</a:t>
            </a:r>
            <a:r>
              <a:rPr lang="en-US" dirty="0" smtClean="0"/>
              <a:t> </a:t>
            </a:r>
            <a:r>
              <a:rPr lang="en-US" dirty="0" err="1" smtClean="0"/>
              <a:t>en</a:t>
            </a:r>
            <a:r>
              <a:rPr lang="en-US" dirty="0" smtClean="0"/>
              <a:t> </a:t>
            </a:r>
            <a:r>
              <a:rPr lang="en-US" dirty="0" err="1" smtClean="0"/>
              <a:t>información</a:t>
            </a:r>
            <a:r>
              <a:rPr lang="en-US" dirty="0" smtClean="0"/>
              <a:t> fitness. </a:t>
            </a:r>
            <a:endParaRPr lang="en-US" dirty="0"/>
          </a:p>
        </p:txBody>
      </p:sp>
    </p:spTree>
    <p:extLst>
      <p:ext uri="{BB962C8B-B14F-4D97-AF65-F5344CB8AC3E}">
        <p14:creationId xmlns:p14="http://schemas.microsoft.com/office/powerpoint/2010/main" val="1261393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5379486"/>
          </a:xfrm>
        </p:spPr>
        <p:txBody>
          <a:bodyPr/>
          <a:lstStyle/>
          <a:p>
            <a:r>
              <a:rPr lang="en-US" dirty="0" smtClean="0"/>
              <a:t>Información del </a:t>
            </a:r>
            <a:r>
              <a:rPr lang="en-US" dirty="0" err="1" smtClean="0"/>
              <a:t>usuario</a:t>
            </a:r>
            <a:endParaRPr lang="en-US" dirty="0" smtClean="0"/>
          </a:p>
          <a:p>
            <a:r>
              <a:rPr lang="en-US" dirty="0" err="1" smtClean="0"/>
              <a:t>Sensores</a:t>
            </a:r>
            <a:endParaRPr lang="en-US" dirty="0"/>
          </a:p>
          <a:p>
            <a:r>
              <a:rPr lang="en-US" dirty="0" err="1" smtClean="0"/>
              <a:t>Resumenes</a:t>
            </a:r>
            <a:r>
              <a:rPr lang="en-US" dirty="0" smtClean="0"/>
              <a:t>– </a:t>
            </a:r>
            <a:r>
              <a:rPr lang="en-US" dirty="0" err="1" smtClean="0"/>
              <a:t>Diarios</a:t>
            </a:r>
            <a:r>
              <a:rPr lang="en-US" dirty="0" smtClean="0"/>
              <a:t>, </a:t>
            </a:r>
            <a:r>
              <a:rPr lang="en-US" dirty="0" err="1" smtClean="0"/>
              <a:t>semanales</a:t>
            </a:r>
            <a:r>
              <a:rPr lang="en-US" dirty="0" smtClean="0"/>
              <a:t>, </a:t>
            </a:r>
            <a:r>
              <a:rPr lang="en-US" dirty="0" err="1" smtClean="0"/>
              <a:t>mensuales</a:t>
            </a:r>
            <a:r>
              <a:rPr lang="en-US" dirty="0" smtClean="0"/>
              <a:t> de </a:t>
            </a:r>
            <a:r>
              <a:rPr lang="en-US" dirty="0" err="1" smtClean="0"/>
              <a:t>pasos</a:t>
            </a:r>
            <a:r>
              <a:rPr lang="en-US" dirty="0" smtClean="0"/>
              <a:t>, </a:t>
            </a:r>
            <a:r>
              <a:rPr lang="en-US" dirty="0" err="1" smtClean="0"/>
              <a:t>calorías</a:t>
            </a:r>
            <a:r>
              <a:rPr lang="en-US" dirty="0" smtClean="0"/>
              <a:t>, </a:t>
            </a:r>
            <a:r>
              <a:rPr lang="en-US" dirty="0" err="1" smtClean="0"/>
              <a:t>distancia</a:t>
            </a:r>
            <a:r>
              <a:rPr lang="en-US" dirty="0" smtClean="0"/>
              <a:t>, </a:t>
            </a:r>
            <a:r>
              <a:rPr lang="en-US" dirty="0" err="1" smtClean="0"/>
              <a:t>ritmo</a:t>
            </a:r>
            <a:r>
              <a:rPr lang="en-US" dirty="0" smtClean="0"/>
              <a:t> </a:t>
            </a:r>
            <a:r>
              <a:rPr lang="en-US" dirty="0" err="1" smtClean="0"/>
              <a:t>cardiaco</a:t>
            </a:r>
            <a:r>
              <a:rPr lang="en-US" dirty="0" smtClean="0"/>
              <a:t>, </a:t>
            </a:r>
            <a:r>
              <a:rPr lang="en-US" dirty="0" err="1" smtClean="0"/>
              <a:t>etc</a:t>
            </a:r>
            <a:endParaRPr lang="en-US" dirty="0"/>
          </a:p>
          <a:p>
            <a:r>
              <a:rPr lang="en-US" dirty="0" err="1" smtClean="0"/>
              <a:t>Actividades</a:t>
            </a:r>
            <a:r>
              <a:rPr lang="en-US" dirty="0" smtClean="0"/>
              <a:t> – </a:t>
            </a:r>
            <a:r>
              <a:rPr lang="en-US" dirty="0" err="1" smtClean="0"/>
              <a:t>Correr</a:t>
            </a:r>
            <a:r>
              <a:rPr lang="en-US" dirty="0" smtClean="0"/>
              <a:t>, </a:t>
            </a:r>
            <a:r>
              <a:rPr lang="en-US" dirty="0" err="1" smtClean="0"/>
              <a:t>bicicleta</a:t>
            </a:r>
            <a:r>
              <a:rPr lang="en-US" dirty="0" smtClean="0"/>
              <a:t>… </a:t>
            </a:r>
            <a:endParaRPr lang="en-US" dirty="0"/>
          </a:p>
          <a:p>
            <a:r>
              <a:rPr lang="en-US" dirty="0" smtClean="0"/>
              <a:t>Tracking del </a:t>
            </a:r>
            <a:r>
              <a:rPr lang="en-US" dirty="0" err="1" smtClean="0"/>
              <a:t>sueño</a:t>
            </a:r>
            <a:r>
              <a:rPr lang="en-US" dirty="0" smtClean="0"/>
              <a:t> </a:t>
            </a:r>
            <a:r>
              <a:rPr lang="en-US" dirty="0"/>
              <a:t>– </a:t>
            </a:r>
            <a:r>
              <a:rPr lang="en-US" dirty="0" err="1" smtClean="0"/>
              <a:t>eficacia</a:t>
            </a:r>
            <a:r>
              <a:rPr lang="en-US" dirty="0" smtClean="0"/>
              <a:t>, </a:t>
            </a:r>
            <a:r>
              <a:rPr lang="en-US" dirty="0" err="1" smtClean="0"/>
              <a:t>duración</a:t>
            </a:r>
            <a:r>
              <a:rPr lang="en-US" dirty="0" smtClean="0"/>
              <a:t>, </a:t>
            </a:r>
            <a:r>
              <a:rPr lang="en-US" dirty="0" err="1" smtClean="0"/>
              <a:t>etc</a:t>
            </a:r>
            <a:endParaRPr lang="en-US" dirty="0"/>
          </a:p>
          <a:p>
            <a:r>
              <a:rPr lang="en-US" dirty="0" err="1" smtClean="0"/>
              <a:t>Dispositivos</a:t>
            </a:r>
            <a:r>
              <a:rPr lang="en-US" dirty="0" smtClean="0"/>
              <a:t> </a:t>
            </a:r>
            <a:r>
              <a:rPr lang="en-US" dirty="0" err="1" smtClean="0"/>
              <a:t>conectados</a:t>
            </a:r>
            <a:endParaRPr lang="en-US" dirty="0" smtClean="0"/>
          </a:p>
        </p:txBody>
      </p:sp>
      <p:sp>
        <p:nvSpPr>
          <p:cNvPr id="5" name="Title 4"/>
          <p:cNvSpPr>
            <a:spLocks noGrp="1"/>
          </p:cNvSpPr>
          <p:nvPr>
            <p:ph type="title"/>
          </p:nvPr>
        </p:nvSpPr>
        <p:spPr/>
        <p:txBody>
          <a:bodyPr/>
          <a:lstStyle/>
          <a:p>
            <a:r>
              <a:rPr lang="en-US" dirty="0" smtClean="0"/>
              <a:t>Microsoft Health APIs</a:t>
            </a:r>
            <a:endParaRPr lang="en-US" dirty="0"/>
          </a:p>
        </p:txBody>
      </p:sp>
    </p:spTree>
    <p:extLst>
      <p:ext uri="{BB962C8B-B14F-4D97-AF65-F5344CB8AC3E}">
        <p14:creationId xmlns:p14="http://schemas.microsoft.com/office/powerpoint/2010/main" val="410725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79187" y="405855"/>
            <a:ext cx="11531542" cy="517083"/>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00"/>
              <a:t>Preguntas y respuestas.</a:t>
            </a:r>
            <a:endParaRPr lang="ru-RU" sz="3200" dirty="0"/>
          </a:p>
        </p:txBody>
      </p:sp>
      <p:sp>
        <p:nvSpPr>
          <p:cNvPr id="3" name="Text Placeholder 1"/>
          <p:cNvSpPr>
            <a:spLocks noGrp="1"/>
          </p:cNvSpPr>
          <p:nvPr>
            <p:ph type="body" sz="quarter" idx="20"/>
          </p:nvPr>
        </p:nvSpPr>
        <p:spPr>
          <a:xfrm>
            <a:off x="336178" y="1435385"/>
            <a:ext cx="11459569" cy="841652"/>
          </a:xfrm>
        </p:spPr>
        <p:txBody>
          <a:bodyPr/>
          <a:lstStyle/>
          <a:p>
            <a:r>
              <a:rPr lang="en-US" sz="3733" dirty="0"/>
              <a:t>¿</a:t>
            </a:r>
            <a:r>
              <a:rPr lang="en-US" sz="3733" dirty="0" err="1"/>
              <a:t>Dudas</a:t>
            </a:r>
            <a:r>
              <a:rPr lang="en-US" sz="3733" dirty="0"/>
              <a:t>?</a:t>
            </a:r>
            <a:endParaRPr lang="ru-RU" sz="3733" dirty="0"/>
          </a:p>
        </p:txBody>
      </p:sp>
      <p:sp>
        <p:nvSpPr>
          <p:cNvPr id="4" name="Text Placeholder 1"/>
          <p:cNvSpPr txBox="1">
            <a:spLocks/>
          </p:cNvSpPr>
          <p:nvPr/>
        </p:nvSpPr>
        <p:spPr>
          <a:xfrm>
            <a:off x="432174" y="2085041"/>
            <a:ext cx="11260075" cy="3071906"/>
          </a:xfrm>
          <a:prstGeom prst="rect">
            <a:avLst/>
          </a:prstGeom>
        </p:spPr>
        <p:txBody>
          <a:bodyPr vert="horz" lIns="121903" tIns="0" rIns="121903" bIns="60952"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129" dirty="0">
                <a:solidFill>
                  <a:schemeClr val="accent1"/>
                </a:solidFill>
                <a:latin typeface="Aller" pitchFamily="2" charset="0"/>
              </a:rPr>
              <a:t>P</a:t>
            </a:r>
            <a:r>
              <a:rPr lang="en-US" sz="11731" dirty="0">
                <a:solidFill>
                  <a:schemeClr val="accent1"/>
                </a:solidFill>
                <a:latin typeface="Aller" pitchFamily="2" charset="0"/>
              </a:rPr>
              <a:t>&amp;</a:t>
            </a:r>
            <a:r>
              <a:rPr lang="en-US" sz="22129" dirty="0">
                <a:solidFill>
                  <a:schemeClr val="accent1"/>
                </a:solidFill>
                <a:latin typeface="Aller" pitchFamily="2" charset="0"/>
              </a:rPr>
              <a:t>R</a:t>
            </a:r>
            <a:endParaRPr lang="ru-RU" sz="22129" dirty="0">
              <a:solidFill>
                <a:schemeClr val="accent1"/>
              </a:solidFill>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0342" y="736517"/>
            <a:ext cx="10751313" cy="1614797"/>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s-ES" dirty="0" smtClean="0">
                <a:solidFill>
                  <a:schemeClr val="tx1"/>
                </a:solidFill>
              </a:rPr>
              <a:t>Desarrollo para Microsoft Band con Xamarin</a:t>
            </a:r>
          </a:p>
        </p:txBody>
      </p:sp>
      <p:sp>
        <p:nvSpPr>
          <p:cNvPr id="5" name="Subtitle 1"/>
          <p:cNvSpPr txBox="1">
            <a:spLocks/>
          </p:cNvSpPr>
          <p:nvPr/>
        </p:nvSpPr>
        <p:spPr>
          <a:xfrm>
            <a:off x="720342" y="2780364"/>
            <a:ext cx="7608765" cy="1626383"/>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smtClean="0">
                <a:solidFill>
                  <a:schemeClr val="tx1"/>
                </a:solidFill>
              </a:rPr>
              <a:t>SVQXDG</a:t>
            </a:r>
          </a:p>
          <a:p>
            <a:r>
              <a:rPr lang="en-US" dirty="0" smtClean="0">
                <a:solidFill>
                  <a:schemeClr val="bg1">
                    <a:lumMod val="40000"/>
                    <a:lumOff val="60000"/>
                  </a:schemeClr>
                </a:solidFill>
              </a:rPr>
              <a:t>Javier Suárez</a:t>
            </a:r>
            <a:endParaRPr lang="en-US" dirty="0">
              <a:solidFill>
                <a:schemeClr val="bg1">
                  <a:lumMod val="40000"/>
                  <a:lumOff val="60000"/>
                </a:schemeClr>
              </a:solidFill>
            </a:endParaRPr>
          </a:p>
        </p:txBody>
      </p:sp>
    </p:spTree>
    <p:extLst>
      <p:ext uri="{BB962C8B-B14F-4D97-AF65-F5344CB8AC3E}">
        <p14:creationId xmlns:p14="http://schemas.microsoft.com/office/powerpoint/2010/main" val="4614899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Microsoft Band</a:t>
            </a:r>
            <a:endParaRPr lang="en-US" dirty="0"/>
          </a:p>
        </p:txBody>
      </p:sp>
    </p:spTree>
    <p:extLst>
      <p:ext uri="{BB962C8B-B14F-4D97-AF65-F5344CB8AC3E}">
        <p14:creationId xmlns:p14="http://schemas.microsoft.com/office/powerpoint/2010/main" val="395163199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Band</a:t>
            </a:r>
            <a:endParaRPr lang="en-US" dirty="0"/>
          </a:p>
        </p:txBody>
      </p:sp>
      <p:pic>
        <p:nvPicPr>
          <p:cNvPr id="6" name="687c5615-291b-472a-bea4-fd826a81cb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042"/>
          <a:stretch/>
        </p:blipFill>
        <p:spPr>
          <a:xfrm>
            <a:off x="5652490" y="1205572"/>
            <a:ext cx="5850695" cy="2802508"/>
          </a:xfrm>
          <a:prstGeom prst="rect">
            <a:avLst/>
          </a:prstGeom>
          <a:noFill/>
          <a:ln>
            <a:noFill/>
          </a:ln>
        </p:spPr>
      </p:pic>
      <p:sp>
        <p:nvSpPr>
          <p:cNvPr id="3" name="Text Placeholder 2"/>
          <p:cNvSpPr>
            <a:spLocks noGrp="1"/>
          </p:cNvSpPr>
          <p:nvPr>
            <p:ph type="body" sz="quarter" idx="11"/>
          </p:nvPr>
        </p:nvSpPr>
        <p:spPr>
          <a:xfrm>
            <a:off x="277582" y="1636152"/>
            <a:ext cx="4747510" cy="4930336"/>
          </a:xfrm>
        </p:spPr>
        <p:txBody>
          <a:bodyPr/>
          <a:lstStyle/>
          <a:p>
            <a:pPr marL="0" indent="0"/>
            <a:r>
              <a:rPr lang="en-US" sz="2400" dirty="0" err="1" smtClean="0"/>
              <a:t>Dispositivo</a:t>
            </a:r>
            <a:r>
              <a:rPr lang="en-US" sz="2400" dirty="0" smtClean="0"/>
              <a:t> </a:t>
            </a:r>
            <a:r>
              <a:rPr lang="en-US" sz="2400" dirty="0" err="1" smtClean="0"/>
              <a:t>móvil</a:t>
            </a:r>
            <a:r>
              <a:rPr lang="en-US" sz="2400" dirty="0" smtClean="0"/>
              <a:t> </a:t>
            </a:r>
            <a:r>
              <a:rPr lang="en-US" sz="2400" dirty="0" err="1" smtClean="0"/>
              <a:t>conectado</a:t>
            </a:r>
            <a:r>
              <a:rPr lang="en-US" sz="2400" dirty="0" smtClean="0"/>
              <a:t> (wearable) con </a:t>
            </a:r>
            <a:r>
              <a:rPr lang="en-US" sz="2400" dirty="0" err="1" smtClean="0"/>
              <a:t>los</a:t>
            </a:r>
            <a:r>
              <a:rPr lang="en-US" sz="2400" dirty="0" smtClean="0"/>
              <a:t> </a:t>
            </a:r>
            <a:r>
              <a:rPr lang="en-US" sz="2400" dirty="0" err="1" smtClean="0"/>
              <a:t>siguientes</a:t>
            </a:r>
            <a:r>
              <a:rPr lang="en-US" sz="2400" dirty="0" smtClean="0"/>
              <a:t> </a:t>
            </a:r>
            <a:r>
              <a:rPr lang="en-US" sz="2400" dirty="0" err="1" smtClean="0"/>
              <a:t>pilares</a:t>
            </a:r>
            <a:r>
              <a:rPr lang="en-US" sz="2400" dirty="0" smtClean="0"/>
              <a:t>:</a:t>
            </a:r>
            <a:endParaRPr lang="en-US" sz="2000" b="1" dirty="0"/>
          </a:p>
          <a:p>
            <a:pPr marL="171450" indent="-171450">
              <a:buFont typeface="Arial" panose="020B0604020202020204" pitchFamily="34" charset="0"/>
              <a:buChar char="•"/>
            </a:pPr>
            <a:r>
              <a:rPr lang="en-US" sz="2000" dirty="0" err="1" smtClean="0"/>
              <a:t>Salud</a:t>
            </a:r>
            <a:endParaRPr lang="en-US" sz="2000" dirty="0" smtClean="0"/>
          </a:p>
          <a:p>
            <a:pPr marL="171450" indent="-171450">
              <a:buFont typeface="Arial" panose="020B0604020202020204" pitchFamily="34" charset="0"/>
              <a:buChar char="•"/>
            </a:pPr>
            <a:r>
              <a:rPr lang="en-US" sz="2000" dirty="0" err="1" smtClean="0"/>
              <a:t>Ser</a:t>
            </a:r>
            <a:r>
              <a:rPr lang="en-US" sz="2000" dirty="0" smtClean="0"/>
              <a:t> </a:t>
            </a:r>
            <a:r>
              <a:rPr lang="en-US" sz="2000" dirty="0" err="1" smtClean="0"/>
              <a:t>más</a:t>
            </a:r>
            <a:r>
              <a:rPr lang="en-US" sz="2000" dirty="0" smtClean="0"/>
              <a:t> </a:t>
            </a:r>
            <a:r>
              <a:rPr lang="en-US" sz="2000" dirty="0" err="1" smtClean="0"/>
              <a:t>productivo</a:t>
            </a:r>
            <a:endParaRPr lang="en-US" sz="2000" dirty="0" smtClean="0"/>
          </a:p>
          <a:p>
            <a:pPr marL="171450" indent="-171450">
              <a:buFont typeface="Arial" panose="020B0604020202020204" pitchFamily="34" charset="0"/>
              <a:buChar char="•"/>
            </a:pPr>
            <a:r>
              <a:rPr lang="en-US" sz="2000" dirty="0" err="1" smtClean="0"/>
              <a:t>Permanecer</a:t>
            </a:r>
            <a:r>
              <a:rPr lang="en-US" sz="2000" dirty="0" smtClean="0"/>
              <a:t> </a:t>
            </a:r>
            <a:r>
              <a:rPr lang="en-US" sz="2000" dirty="0" err="1" smtClean="0"/>
              <a:t>conectado</a:t>
            </a:r>
            <a:endParaRPr lang="en-US" sz="2000" dirty="0" smtClean="0"/>
          </a:p>
          <a:p>
            <a:pPr marL="0" indent="0"/>
            <a:r>
              <a:rPr lang="en-US" sz="2000" dirty="0" err="1" smtClean="0"/>
              <a:t>Potente</a:t>
            </a:r>
            <a:r>
              <a:rPr lang="en-US" sz="2000" dirty="0" smtClean="0"/>
              <a:t> a </a:t>
            </a:r>
            <a:r>
              <a:rPr lang="en-US" sz="2000" dirty="0" err="1" smtClean="0"/>
              <a:t>nivel</a:t>
            </a:r>
            <a:r>
              <a:rPr lang="en-US" sz="2000" dirty="0" smtClean="0"/>
              <a:t> </a:t>
            </a:r>
            <a:r>
              <a:rPr lang="en-US" sz="2000" dirty="0" err="1" smtClean="0"/>
              <a:t>tecnológico</a:t>
            </a:r>
            <a:r>
              <a:rPr lang="en-US" sz="2000" dirty="0" smtClean="0"/>
              <a:t>:</a:t>
            </a:r>
          </a:p>
          <a:p>
            <a:pPr>
              <a:buFont typeface="Arial" panose="020B0604020202020204" pitchFamily="34" charset="0"/>
              <a:buChar char="•"/>
            </a:pPr>
            <a:r>
              <a:rPr lang="en-US" sz="1800" dirty="0" smtClean="0"/>
              <a:t>10 </a:t>
            </a:r>
            <a:r>
              <a:rPr lang="en-US" sz="1800" dirty="0" err="1" smtClean="0"/>
              <a:t>sensores</a:t>
            </a:r>
            <a:endParaRPr lang="en-US" sz="1800" dirty="0"/>
          </a:p>
          <a:p>
            <a:pPr>
              <a:buFont typeface="Arial" panose="020B0604020202020204" pitchFamily="34" charset="0"/>
              <a:buChar char="•"/>
            </a:pPr>
            <a:r>
              <a:rPr lang="en-US" sz="1800" dirty="0" err="1" smtClean="0"/>
              <a:t>Pantalla</a:t>
            </a:r>
            <a:r>
              <a:rPr lang="en-US" sz="1800" dirty="0" smtClean="0"/>
              <a:t> </a:t>
            </a:r>
            <a:r>
              <a:rPr lang="en-US" sz="1800" dirty="0" err="1" smtClean="0"/>
              <a:t>táctil</a:t>
            </a:r>
            <a:endParaRPr lang="en-US" sz="1800" dirty="0"/>
          </a:p>
          <a:p>
            <a:pPr>
              <a:buFont typeface="Arial" panose="020B0604020202020204" pitchFamily="34" charset="0"/>
              <a:buChar char="•"/>
            </a:pPr>
            <a:r>
              <a:rPr lang="en-US" sz="1800" dirty="0" err="1" smtClean="0"/>
              <a:t>Batería</a:t>
            </a:r>
            <a:r>
              <a:rPr lang="en-US" sz="1800" dirty="0" smtClean="0"/>
              <a:t> media para dos </a:t>
            </a:r>
            <a:r>
              <a:rPr lang="en-US" sz="1800" dirty="0" err="1" smtClean="0"/>
              <a:t>días</a:t>
            </a:r>
            <a:r>
              <a:rPr lang="en-US" sz="1800" dirty="0" smtClean="0"/>
              <a:t> </a:t>
            </a:r>
            <a:r>
              <a:rPr lang="en-US" sz="1800" dirty="0" err="1" smtClean="0"/>
              <a:t>completos</a:t>
            </a:r>
            <a:endParaRPr lang="en-US" sz="1800" dirty="0"/>
          </a:p>
        </p:txBody>
      </p:sp>
      <p:grpSp>
        <p:nvGrpSpPr>
          <p:cNvPr id="12" name="Group 11"/>
          <p:cNvGrpSpPr>
            <a:grpSpLocks noChangeAspect="1"/>
          </p:cNvGrpSpPr>
          <p:nvPr/>
        </p:nvGrpSpPr>
        <p:grpSpPr>
          <a:xfrm>
            <a:off x="4926432" y="4024160"/>
            <a:ext cx="7265569" cy="2669868"/>
            <a:chOff x="514605" y="1768273"/>
            <a:chExt cx="11169885" cy="4104580"/>
          </a:xfrm>
        </p:grpSpPr>
        <p:grpSp>
          <p:nvGrpSpPr>
            <p:cNvPr id="13" name="Group 12"/>
            <p:cNvGrpSpPr/>
            <p:nvPr/>
          </p:nvGrpSpPr>
          <p:grpSpPr>
            <a:xfrm>
              <a:off x="514605" y="1768273"/>
              <a:ext cx="11169885" cy="4104580"/>
              <a:chOff x="503696" y="1733759"/>
              <a:chExt cx="10951862" cy="4024463"/>
            </a:xfrm>
            <a:solidFill>
              <a:schemeClr val="tx1"/>
            </a:solidFill>
          </p:grpSpPr>
          <p:grpSp>
            <p:nvGrpSpPr>
              <p:cNvPr id="25" name="Group 24"/>
              <p:cNvGrpSpPr/>
              <p:nvPr/>
            </p:nvGrpSpPr>
            <p:grpSpPr>
              <a:xfrm>
                <a:off x="503696" y="1733759"/>
                <a:ext cx="10951862" cy="4024463"/>
                <a:chOff x="-253231" y="1284249"/>
                <a:chExt cx="11477897" cy="4302769"/>
              </a:xfrm>
              <a:grpFill/>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3231" y="1284249"/>
                  <a:ext cx="11477897" cy="4302769"/>
                </a:xfrm>
                <a:prstGeom prst="rect">
                  <a:avLst/>
                </a:prstGeom>
                <a:noFill/>
                <a:ln>
                  <a:noFill/>
                </a:ln>
              </p:spPr>
            </p:pic>
            <p:sp>
              <p:nvSpPr>
                <p:cNvPr id="30" name="Rectangle 29"/>
                <p:cNvSpPr/>
                <p:nvPr/>
              </p:nvSpPr>
              <p:spPr>
                <a:xfrm>
                  <a:off x="-97372" y="1409595"/>
                  <a:ext cx="2760350" cy="787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grpSp>
            <p:nvGrpSpPr>
              <p:cNvPr id="26" name="Group 25"/>
              <p:cNvGrpSpPr/>
              <p:nvPr/>
            </p:nvGrpSpPr>
            <p:grpSpPr>
              <a:xfrm>
                <a:off x="2266701" y="3024218"/>
                <a:ext cx="724149" cy="201872"/>
                <a:chOff x="2266701" y="3024218"/>
                <a:chExt cx="724149" cy="201872"/>
              </a:xfrm>
              <a:grpFill/>
            </p:grpSpPr>
            <p:sp>
              <p:nvSpPr>
                <p:cNvPr id="27" name="Rectangle 26"/>
                <p:cNvSpPr/>
                <p:nvPr/>
              </p:nvSpPr>
              <p:spPr>
                <a:xfrm>
                  <a:off x="2329815" y="3046094"/>
                  <a:ext cx="661035" cy="179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28" name="Isosceles Triangle 27"/>
                <p:cNvSpPr/>
                <p:nvPr/>
              </p:nvSpPr>
              <p:spPr>
                <a:xfrm rot="368773">
                  <a:off x="2266701" y="3024218"/>
                  <a:ext cx="94771" cy="20187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grpSp>
        <p:grpSp>
          <p:nvGrpSpPr>
            <p:cNvPr id="14" name="Group 13"/>
            <p:cNvGrpSpPr/>
            <p:nvPr/>
          </p:nvGrpSpPr>
          <p:grpSpPr>
            <a:xfrm>
              <a:off x="630484" y="5397976"/>
              <a:ext cx="544018" cy="339392"/>
              <a:chOff x="617315" y="5277374"/>
              <a:chExt cx="533400" cy="332767"/>
            </a:xfrm>
          </p:grpSpPr>
          <p:grpSp>
            <p:nvGrpSpPr>
              <p:cNvPr id="21" name="Group 20"/>
              <p:cNvGrpSpPr/>
              <p:nvPr/>
            </p:nvGrpSpPr>
            <p:grpSpPr>
              <a:xfrm>
                <a:off x="676049" y="5277374"/>
                <a:ext cx="341376" cy="332767"/>
                <a:chOff x="673509" y="5277374"/>
                <a:chExt cx="341376" cy="332767"/>
              </a:xfrm>
            </p:grpSpPr>
            <p:pic>
              <p:nvPicPr>
                <p:cNvPr id="23" name="Picture 22"/>
                <p:cNvPicPr>
                  <a:picLocks noChangeAspect="1"/>
                </p:cNvPicPr>
                <p:nvPr/>
              </p:nvPicPr>
              <p:blipFill rotWithShape="1">
                <a:blip r:embed="rId7"/>
                <a:srcRect l="21839" r="3551"/>
                <a:stretch/>
              </p:blipFill>
              <p:spPr>
                <a:xfrm>
                  <a:off x="673509" y="5277374"/>
                  <a:ext cx="341376" cy="332767"/>
                </a:xfrm>
                <a:prstGeom prst="rect">
                  <a:avLst/>
                </a:prstGeom>
                <a:noFill/>
                <a:ln>
                  <a:noFill/>
                </a:ln>
              </p:spPr>
            </p:pic>
            <p:sp>
              <p:nvSpPr>
                <p:cNvPr id="24" name="Oval 23"/>
                <p:cNvSpPr/>
                <p:nvPr/>
              </p:nvSpPr>
              <p:spPr>
                <a:xfrm>
                  <a:off x="767273" y="5352889"/>
                  <a:ext cx="111760" cy="111760"/>
                </a:xfrm>
                <a:prstGeom prst="ellipse">
                  <a:avLst/>
                </a:prstGeom>
                <a:solidFill>
                  <a:srgbClr val="3BD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sp>
            <p:nvSpPr>
              <p:cNvPr id="22" name="TextBox 21"/>
              <p:cNvSpPr txBox="1"/>
              <p:nvPr/>
            </p:nvSpPr>
            <p:spPr>
              <a:xfrm>
                <a:off x="617315" y="5295676"/>
                <a:ext cx="533400" cy="264247"/>
              </a:xfrm>
              <a:prstGeom prst="rect">
                <a:avLst/>
              </a:prstGeom>
              <a:noFill/>
            </p:spPr>
            <p:txBody>
              <a:bodyPr wrap="square" rtlCol="0">
                <a:spAutoFit/>
              </a:bodyPr>
              <a:lstStyle/>
              <a:p>
                <a:pPr algn="l"/>
                <a:r>
                  <a:rPr lang="en-US" sz="539" dirty="0">
                    <a:solidFill>
                      <a:schemeClr val="tx1">
                        <a:lumMod val="75000"/>
                      </a:schemeClr>
                    </a:solidFill>
                    <a:latin typeface="Segoe UI" panose="020B0502040204020203" pitchFamily="34" charset="0"/>
                    <a:cs typeface="Segoe UI" panose="020B0502040204020203" pitchFamily="34" charset="0"/>
                  </a:rPr>
                  <a:t>10</a:t>
                </a:r>
              </a:p>
            </p:txBody>
          </p:sp>
        </p:grpSp>
        <p:sp>
          <p:nvSpPr>
            <p:cNvPr id="15" name="TextBox 14"/>
            <p:cNvSpPr txBox="1"/>
            <p:nvPr/>
          </p:nvSpPr>
          <p:spPr>
            <a:xfrm>
              <a:off x="958122" y="5391379"/>
              <a:ext cx="1437763" cy="289915"/>
            </a:xfrm>
            <a:prstGeom prst="rect">
              <a:avLst/>
            </a:prstGeom>
            <a:noFill/>
          </p:spPr>
          <p:txBody>
            <a:bodyPr wrap="square" rtlCol="0">
              <a:spAutoFit/>
            </a:bodyPr>
            <a:lstStyle/>
            <a:p>
              <a:pPr algn="l"/>
              <a:r>
                <a:rPr lang="en-US" sz="637" b="1" dirty="0">
                  <a:ea typeface="Verdana" panose="020B0604030504040204" pitchFamily="34" charset="0"/>
                  <a:cs typeface="Verdana" panose="020B0604030504040204" pitchFamily="34" charset="0"/>
                </a:rPr>
                <a:t>Gyroscope</a:t>
              </a:r>
            </a:p>
          </p:txBody>
        </p:sp>
        <p:grpSp>
          <p:nvGrpSpPr>
            <p:cNvPr id="16" name="Group 15"/>
            <p:cNvGrpSpPr/>
            <p:nvPr/>
          </p:nvGrpSpPr>
          <p:grpSpPr>
            <a:xfrm>
              <a:off x="11021049" y="2194597"/>
              <a:ext cx="544017" cy="339392"/>
              <a:chOff x="632870" y="5277374"/>
              <a:chExt cx="533399" cy="332767"/>
            </a:xfrm>
          </p:grpSpPr>
          <p:grpSp>
            <p:nvGrpSpPr>
              <p:cNvPr id="17" name="Group 16"/>
              <p:cNvGrpSpPr/>
              <p:nvPr/>
            </p:nvGrpSpPr>
            <p:grpSpPr>
              <a:xfrm>
                <a:off x="676049" y="5277374"/>
                <a:ext cx="341376" cy="332767"/>
                <a:chOff x="673509" y="5277374"/>
                <a:chExt cx="341376" cy="332767"/>
              </a:xfrm>
            </p:grpSpPr>
            <p:pic>
              <p:nvPicPr>
                <p:cNvPr id="19" name="Picture 18"/>
                <p:cNvPicPr>
                  <a:picLocks noChangeAspect="1"/>
                </p:cNvPicPr>
                <p:nvPr/>
              </p:nvPicPr>
              <p:blipFill rotWithShape="1">
                <a:blip r:embed="rId7"/>
                <a:srcRect l="21839" r="3551"/>
                <a:stretch/>
              </p:blipFill>
              <p:spPr>
                <a:xfrm>
                  <a:off x="673509" y="5277374"/>
                  <a:ext cx="341376" cy="332767"/>
                </a:xfrm>
                <a:prstGeom prst="rect">
                  <a:avLst/>
                </a:prstGeom>
                <a:noFill/>
                <a:ln>
                  <a:noFill/>
                </a:ln>
              </p:spPr>
            </p:pic>
            <p:sp>
              <p:nvSpPr>
                <p:cNvPr id="20" name="Oval 19"/>
                <p:cNvSpPr/>
                <p:nvPr/>
              </p:nvSpPr>
              <p:spPr>
                <a:xfrm>
                  <a:off x="767273" y="5352889"/>
                  <a:ext cx="111760" cy="111760"/>
                </a:xfrm>
                <a:prstGeom prst="ellipse">
                  <a:avLst/>
                </a:prstGeom>
                <a:solidFill>
                  <a:srgbClr val="3BD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00"/>
                </a:p>
              </p:txBody>
            </p:sp>
          </p:grpSp>
          <p:sp>
            <p:nvSpPr>
              <p:cNvPr id="18" name="TextBox 17"/>
              <p:cNvSpPr txBox="1"/>
              <p:nvPr/>
            </p:nvSpPr>
            <p:spPr>
              <a:xfrm>
                <a:off x="632870" y="5288030"/>
                <a:ext cx="533399" cy="264247"/>
              </a:xfrm>
              <a:prstGeom prst="rect">
                <a:avLst/>
              </a:prstGeom>
              <a:noFill/>
            </p:spPr>
            <p:txBody>
              <a:bodyPr wrap="square" rtlCol="0">
                <a:spAutoFit/>
              </a:bodyPr>
              <a:lstStyle/>
              <a:p>
                <a:pPr algn="l"/>
                <a:r>
                  <a:rPr lang="en-US" sz="539" dirty="0">
                    <a:solidFill>
                      <a:schemeClr val="tx1">
                        <a:lumMod val="75000"/>
                      </a:schemeClr>
                    </a:solidFill>
                    <a:latin typeface="Segoe UI" panose="020B0502040204020203" pitchFamily="34" charset="0"/>
                    <a:cs typeface="Segoe UI" panose="020B0502040204020203" pitchFamily="34" charset="0"/>
                  </a:rPr>
                  <a:t>10</a:t>
                </a:r>
              </a:p>
            </p:txBody>
          </p:sp>
        </p:grpSp>
      </p:grpSp>
    </p:spTree>
    <p:extLst>
      <p:ext uri="{BB962C8B-B14F-4D97-AF65-F5344CB8AC3E}">
        <p14:creationId xmlns:p14="http://schemas.microsoft.com/office/powerpoint/2010/main" val="247320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29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repeatCount="indefinite" fill="hold" display="0">
                  <p:stCondLst>
                    <p:cond delay="indefinite"/>
                  </p:stCondLst>
                </p:cTn>
                <p:tgtEl>
                  <p:spTgt spid="6"/>
                </p:tgtEl>
              </p:cMediaNode>
            </p:video>
            <p:seq concurrent="1" nextAc="seek">
              <p:cTn id="50" restart="whenNotActive" fill="hold" evtFilter="cancelBubble" nodeType="interactiveSeq">
                <p:stCondLst>
                  <p:cond evt="onClick" delay="0">
                    <p:tgtEl>
                      <p:spTgt spid="6"/>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18831"/>
          <a:stretch/>
        </p:blipFill>
        <p:spPr>
          <a:xfrm rot="4798779">
            <a:off x="6192068" y="2218867"/>
            <a:ext cx="3615928" cy="3228141"/>
          </a:xfrm>
          <a:prstGeom prst="rect">
            <a:avLst/>
          </a:prstGeom>
          <a:effectLst>
            <a:outerShdw blurRad="76200" dist="12700" dir="2700000" sy="-23000" kx="-800400" algn="bl" rotWithShape="0">
              <a:prstClr val="black">
                <a:alpha val="20000"/>
              </a:prstClr>
            </a:outerShdw>
          </a:effectLst>
        </p:spPr>
      </p:pic>
      <p:grpSp>
        <p:nvGrpSpPr>
          <p:cNvPr id="16" name="Group 15"/>
          <p:cNvGrpSpPr/>
          <p:nvPr/>
        </p:nvGrpSpPr>
        <p:grpSpPr>
          <a:xfrm>
            <a:off x="8694729" y="2170546"/>
            <a:ext cx="2730107" cy="1419779"/>
            <a:chOff x="3292507" y="4885090"/>
            <a:chExt cx="2730494" cy="1419981"/>
          </a:xfrm>
          <a:effectLst>
            <a:outerShdw blurRad="50800" dist="38100" dir="2700000" algn="tl" rotWithShape="0">
              <a:prstClr val="black">
                <a:alpha val="40000"/>
              </a:prstClr>
            </a:outerShdw>
          </a:effectLst>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2507" y="4904583"/>
              <a:ext cx="768210" cy="74032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845" y="5574314"/>
              <a:ext cx="809143" cy="730757"/>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863" y="5608351"/>
              <a:ext cx="759562" cy="696684"/>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7014" y="4904584"/>
              <a:ext cx="805754" cy="746920"/>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0316" y="4885090"/>
              <a:ext cx="955093" cy="804019"/>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5841" y="4918399"/>
              <a:ext cx="847160" cy="726504"/>
            </a:xfrm>
            <a:prstGeom prst="rect">
              <a:avLst/>
            </a:prstGeom>
          </p:spPr>
        </p:pic>
      </p:grpSp>
      <p:grpSp>
        <p:nvGrpSpPr>
          <p:cNvPr id="3" name="Group 2"/>
          <p:cNvGrpSpPr>
            <a:grpSpLocks noChangeAspect="1"/>
          </p:cNvGrpSpPr>
          <p:nvPr/>
        </p:nvGrpSpPr>
        <p:grpSpPr>
          <a:xfrm rot="402785">
            <a:off x="7115651" y="3316180"/>
            <a:ext cx="1889415" cy="654252"/>
            <a:chOff x="1254199" y="2757624"/>
            <a:chExt cx="2169015" cy="804019"/>
          </a:xfrm>
          <a:scene3d>
            <a:camera prst="orthographicFront">
              <a:rot lat="21245161" lon="449027" rev="19320000"/>
            </a:camera>
            <a:lightRig rig="threePt" dir="t"/>
          </a:scene3d>
        </p:grpSpPr>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4199" y="2779305"/>
              <a:ext cx="768210" cy="740320"/>
            </a:xfrm>
            <a:prstGeom prst="rect">
              <a:avLst/>
            </a:prstGeom>
          </p:spPr>
        </p:pic>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84368" y="2778212"/>
              <a:ext cx="805754" cy="746920"/>
            </a:xfrm>
            <a:prstGeom prst="rect">
              <a:avLst/>
            </a:prstGeom>
          </p:spPr>
        </p:pic>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68122" y="2757624"/>
              <a:ext cx="955092" cy="804019"/>
            </a:xfrm>
            <a:prstGeom prst="rect">
              <a:avLst/>
            </a:prstGeom>
          </p:spPr>
        </p:pic>
      </p:grpSp>
      <p:sp>
        <p:nvSpPr>
          <p:cNvPr id="25" name="Title 3"/>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solidFill>
                <a:schemeClr val="tx1"/>
              </a:solidFill>
            </a:endParaRPr>
          </a:p>
        </p:txBody>
      </p:sp>
      <p:sp>
        <p:nvSpPr>
          <p:cNvPr id="6" name="Title 5"/>
          <p:cNvSpPr>
            <a:spLocks noGrp="1"/>
          </p:cNvSpPr>
          <p:nvPr>
            <p:ph type="title"/>
          </p:nvPr>
        </p:nvSpPr>
        <p:spPr/>
        <p:txBody>
          <a:bodyPr/>
          <a:lstStyle/>
          <a:p>
            <a:r>
              <a:rPr lang="en-US" dirty="0" err="1" smtClean="0"/>
              <a:t>Salud</a:t>
            </a:r>
            <a:r>
              <a:rPr lang="en-US" dirty="0" smtClean="0"/>
              <a:t> &amp; </a:t>
            </a:r>
            <a:r>
              <a:rPr lang="en-US" dirty="0"/>
              <a:t>Fitness</a:t>
            </a:r>
          </a:p>
        </p:txBody>
      </p:sp>
      <p:sp>
        <p:nvSpPr>
          <p:cNvPr id="7" name="Text Placeholder 6"/>
          <p:cNvSpPr>
            <a:spLocks noGrp="1"/>
          </p:cNvSpPr>
          <p:nvPr>
            <p:ph type="body" sz="quarter" idx="11"/>
          </p:nvPr>
        </p:nvSpPr>
        <p:spPr>
          <a:xfrm>
            <a:off x="277582" y="1636152"/>
            <a:ext cx="5386049" cy="4930336"/>
          </a:xfrm>
        </p:spPr>
        <p:txBody>
          <a:bodyPr/>
          <a:lstStyle/>
          <a:p>
            <a:pPr marL="285750" indent="-285750">
              <a:buFont typeface="Arial" panose="020B0604020202020204" pitchFamily="34" charset="0"/>
              <a:buChar char="•"/>
            </a:pPr>
            <a:r>
              <a:rPr lang="en-US" sz="1800" dirty="0" err="1" smtClean="0">
                <a:latin typeface="+mj-lt"/>
              </a:rPr>
              <a:t>Mide</a:t>
            </a:r>
            <a:r>
              <a:rPr lang="en-US" sz="1800" dirty="0" smtClean="0">
                <a:latin typeface="+mj-lt"/>
              </a:rPr>
              <a:t> </a:t>
            </a:r>
            <a:r>
              <a:rPr lang="en-US" sz="1800" dirty="0" err="1" smtClean="0">
                <a:latin typeface="+mj-lt"/>
              </a:rPr>
              <a:t>número</a:t>
            </a:r>
            <a:r>
              <a:rPr lang="en-US" sz="1800" dirty="0" smtClean="0">
                <a:latin typeface="+mj-lt"/>
              </a:rPr>
              <a:t> de </a:t>
            </a:r>
            <a:r>
              <a:rPr lang="en-US" sz="1800" dirty="0" err="1" smtClean="0">
                <a:latin typeface="+mj-lt"/>
              </a:rPr>
              <a:t>pasos</a:t>
            </a:r>
            <a:r>
              <a:rPr lang="en-US" sz="1800" dirty="0" smtClean="0">
                <a:latin typeface="+mj-lt"/>
              </a:rPr>
              <a:t> </a:t>
            </a:r>
            <a:r>
              <a:rPr lang="en-US" sz="1800" dirty="0" err="1" smtClean="0">
                <a:latin typeface="+mj-lt"/>
              </a:rPr>
              <a:t>realizados</a:t>
            </a:r>
            <a:endParaRPr lang="en-US" sz="1800" dirty="0">
              <a:latin typeface="+mj-lt"/>
            </a:endParaRPr>
          </a:p>
          <a:p>
            <a:pPr marL="285750" indent="-285750">
              <a:buFont typeface="Arial" panose="020B0604020202020204" pitchFamily="34" charset="0"/>
              <a:buChar char="•"/>
            </a:pPr>
            <a:r>
              <a:rPr lang="en-US" sz="1800" dirty="0" err="1" smtClean="0">
                <a:latin typeface="+mj-lt"/>
              </a:rPr>
              <a:t>Nivel</a:t>
            </a:r>
            <a:r>
              <a:rPr lang="en-US" sz="1800" dirty="0" smtClean="0">
                <a:latin typeface="+mj-lt"/>
              </a:rPr>
              <a:t> de </a:t>
            </a:r>
            <a:r>
              <a:rPr lang="en-US" sz="1800" dirty="0" err="1" smtClean="0">
                <a:latin typeface="+mj-lt"/>
              </a:rPr>
              <a:t>actividad</a:t>
            </a:r>
            <a:r>
              <a:rPr lang="en-US" sz="1800" dirty="0" smtClean="0">
                <a:latin typeface="+mj-lt"/>
              </a:rPr>
              <a:t>, </a:t>
            </a:r>
            <a:r>
              <a:rPr lang="en-US" sz="1800" dirty="0" err="1" smtClean="0">
                <a:latin typeface="+mj-lt"/>
              </a:rPr>
              <a:t>pulsaciones</a:t>
            </a:r>
            <a:r>
              <a:rPr lang="en-US" sz="1800" dirty="0" smtClean="0">
                <a:latin typeface="+mj-lt"/>
              </a:rPr>
              <a:t> y </a:t>
            </a:r>
            <a:r>
              <a:rPr lang="en-US" sz="1800" dirty="0" err="1" smtClean="0">
                <a:latin typeface="+mj-lt"/>
              </a:rPr>
              <a:t>patrones</a:t>
            </a:r>
            <a:r>
              <a:rPr lang="en-US" sz="1800" dirty="0" smtClean="0">
                <a:latin typeface="+mj-lt"/>
              </a:rPr>
              <a:t> de </a:t>
            </a:r>
            <a:r>
              <a:rPr lang="en-US" sz="1800" dirty="0" err="1" smtClean="0">
                <a:latin typeface="+mj-lt"/>
              </a:rPr>
              <a:t>sueño</a:t>
            </a:r>
            <a:endParaRPr lang="en-US" sz="1800" dirty="0">
              <a:latin typeface="+mj-lt"/>
              <a:cs typeface="Segoe UI" panose="020B0502040204020203" pitchFamily="34" charset="0"/>
            </a:endParaRPr>
          </a:p>
          <a:p>
            <a:pPr marL="285750" indent="-285750">
              <a:buFont typeface="Arial" panose="020B0604020202020204" pitchFamily="34" charset="0"/>
              <a:buChar char="•"/>
            </a:pPr>
            <a:r>
              <a:rPr lang="en-US" sz="1800" dirty="0" err="1" smtClean="0">
                <a:latin typeface="+mj-lt"/>
                <a:cs typeface="Segoe UI" panose="020B0502040204020203" pitchFamily="34" charset="0"/>
              </a:rPr>
              <a:t>Calorías</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distancia</a:t>
            </a:r>
            <a:r>
              <a:rPr lang="en-US" sz="1800" dirty="0" smtClean="0">
                <a:latin typeface="+mj-lt"/>
                <a:cs typeface="Segoe UI" panose="020B0502040204020203" pitchFamily="34" charset="0"/>
              </a:rPr>
              <a:t>, UV, corer, </a:t>
            </a:r>
            <a:r>
              <a:rPr lang="en-US" sz="1800" dirty="0" err="1" smtClean="0">
                <a:latin typeface="+mj-lt"/>
                <a:cs typeface="Segoe UI" panose="020B0502040204020203" pitchFamily="34" charset="0"/>
              </a:rPr>
              <a:t>bicicleta</a:t>
            </a:r>
            <a:r>
              <a:rPr lang="en-US" sz="1800" dirty="0" smtClean="0">
                <a:latin typeface="+mj-lt"/>
                <a:cs typeface="Segoe UI" panose="020B0502040204020203" pitchFamily="34" charset="0"/>
              </a:rPr>
              <a:t>, etc.</a:t>
            </a:r>
            <a:endParaRPr lang="en-US" sz="1800" dirty="0">
              <a:latin typeface="+mj-lt"/>
              <a:cs typeface="Segoe UI" panose="020B0502040204020203" pitchFamily="34" charset="0"/>
            </a:endParaRPr>
          </a:p>
          <a:p>
            <a:pPr marL="285750" indent="-285750">
              <a:buFont typeface="Arial" panose="020B0604020202020204" pitchFamily="34" charset="0"/>
              <a:buChar char="•"/>
            </a:pPr>
            <a:r>
              <a:rPr lang="en-US" sz="1800" dirty="0" err="1" smtClean="0">
                <a:latin typeface="+mj-lt"/>
                <a:cs typeface="Segoe UI" panose="020B0502040204020203" pitchFamily="34" charset="0"/>
              </a:rPr>
              <a:t>Duración</a:t>
            </a:r>
            <a:r>
              <a:rPr lang="en-US" sz="1800" dirty="0" smtClean="0">
                <a:latin typeface="+mj-lt"/>
                <a:cs typeface="Segoe UI" panose="020B0502040204020203" pitchFamily="34" charset="0"/>
              </a:rPr>
              <a:t> y </a:t>
            </a:r>
            <a:r>
              <a:rPr lang="en-US" sz="1800" dirty="0" err="1" smtClean="0">
                <a:latin typeface="+mj-lt"/>
                <a:cs typeface="Segoe UI" panose="020B0502040204020203" pitchFamily="34" charset="0"/>
              </a:rPr>
              <a:t>eficacia</a:t>
            </a:r>
            <a:r>
              <a:rPr lang="en-US" sz="1800" dirty="0" smtClean="0">
                <a:latin typeface="+mj-lt"/>
                <a:cs typeface="Segoe UI" panose="020B0502040204020203" pitchFamily="34" charset="0"/>
              </a:rPr>
              <a:t> del </a:t>
            </a:r>
            <a:r>
              <a:rPr lang="en-US" sz="1800" dirty="0" err="1" smtClean="0">
                <a:latin typeface="+mj-lt"/>
                <a:cs typeface="Segoe UI" panose="020B0502040204020203" pitchFamily="34" charset="0"/>
              </a:rPr>
              <a:t>sueño</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número</a:t>
            </a:r>
            <a:r>
              <a:rPr lang="en-US" sz="1800" dirty="0" smtClean="0">
                <a:latin typeface="+mj-lt"/>
                <a:cs typeface="Segoe UI" panose="020B0502040204020203" pitchFamily="34" charset="0"/>
              </a:rPr>
              <a:t> de </a:t>
            </a:r>
            <a:r>
              <a:rPr lang="en-US" sz="1800" dirty="0" err="1" smtClean="0">
                <a:latin typeface="+mj-lt"/>
                <a:cs typeface="Segoe UI" panose="020B0502040204020203" pitchFamily="34" charset="0"/>
              </a:rPr>
              <a:t>veces</a:t>
            </a:r>
            <a:r>
              <a:rPr lang="en-US" sz="1800" dirty="0" smtClean="0">
                <a:latin typeface="+mj-lt"/>
                <a:cs typeface="Segoe UI" panose="020B0502040204020203" pitchFamily="34" charset="0"/>
              </a:rPr>
              <a:t> que </a:t>
            </a:r>
            <a:r>
              <a:rPr lang="en-US" sz="1800" dirty="0" err="1" smtClean="0">
                <a:latin typeface="+mj-lt"/>
                <a:cs typeface="Segoe UI" panose="020B0502040204020203" pitchFamily="34" charset="0"/>
              </a:rPr>
              <a:t>despiertas</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ritmo</a:t>
            </a:r>
            <a:r>
              <a:rPr lang="en-US" sz="1800" dirty="0" smtClean="0">
                <a:latin typeface="+mj-lt"/>
                <a:cs typeface="Segoe UI" panose="020B0502040204020203" pitchFamily="34" charset="0"/>
              </a:rPr>
              <a:t> </a:t>
            </a:r>
            <a:r>
              <a:rPr lang="en-US" sz="1800" dirty="0" err="1" smtClean="0">
                <a:latin typeface="+mj-lt"/>
                <a:cs typeface="Segoe UI" panose="020B0502040204020203" pitchFamily="34" charset="0"/>
              </a:rPr>
              <a:t>cardiaco</a:t>
            </a:r>
            <a:r>
              <a:rPr lang="en-US" sz="1800" dirty="0" smtClean="0">
                <a:latin typeface="+mj-lt"/>
                <a:cs typeface="Segoe UI" panose="020B0502040204020203" pitchFamily="34" charset="0"/>
              </a:rPr>
              <a:t>.</a:t>
            </a:r>
            <a:endParaRPr lang="en-US" sz="1800" dirty="0">
              <a:latin typeface="+mj-lt"/>
              <a:cs typeface="Segoe UI" panose="020B0502040204020203" pitchFamily="34" charset="0"/>
            </a:endParaRPr>
          </a:p>
          <a:p>
            <a:pPr marL="285750" indent="-285750">
              <a:buFont typeface="Arial" panose="020B0604020202020204" pitchFamily="34" charset="0"/>
              <a:buChar char="•"/>
            </a:pPr>
            <a:r>
              <a:rPr lang="en-US" sz="1800" dirty="0" err="1" smtClean="0">
                <a:latin typeface="+mj-lt"/>
                <a:cs typeface="Segoe UI" panose="020B0502040204020203" pitchFamily="34" charset="0"/>
              </a:rPr>
              <a:t>Guías</a:t>
            </a:r>
            <a:r>
              <a:rPr lang="en-US" sz="1800" dirty="0" smtClean="0">
                <a:latin typeface="+mj-lt"/>
                <a:cs typeface="Segoe UI" panose="020B0502040204020203" pitchFamily="34" charset="0"/>
              </a:rPr>
              <a:t> con </a:t>
            </a:r>
            <a:r>
              <a:rPr lang="en-US" sz="1800" dirty="0" err="1" smtClean="0">
                <a:latin typeface="+mj-lt"/>
                <a:cs typeface="Segoe UI" panose="020B0502040204020203" pitchFamily="34" charset="0"/>
              </a:rPr>
              <a:t>actividades</a:t>
            </a:r>
            <a:r>
              <a:rPr lang="en-US" sz="1800" dirty="0" smtClean="0">
                <a:latin typeface="+mj-lt"/>
                <a:cs typeface="Segoe UI" panose="020B0502040204020203" pitchFamily="34" charset="0"/>
              </a:rPr>
              <a:t> y </a:t>
            </a:r>
            <a:r>
              <a:rPr lang="en-US" sz="1800" dirty="0" err="1" smtClean="0">
                <a:latin typeface="+mj-lt"/>
                <a:cs typeface="Segoe UI" panose="020B0502040204020203" pitchFamily="34" charset="0"/>
              </a:rPr>
              <a:t>rutinas</a:t>
            </a:r>
            <a:r>
              <a:rPr lang="en-US" sz="1800" dirty="0" smtClean="0">
                <a:latin typeface="+mj-lt"/>
                <a:cs typeface="Segoe UI" panose="020B0502040204020203" pitchFamily="34" charset="0"/>
              </a:rPr>
              <a:t>.</a:t>
            </a:r>
            <a:endParaRPr lang="en-US" sz="1800" dirty="0">
              <a:latin typeface="+mj-lt"/>
              <a:cs typeface="Segoe UI" panose="020B0502040204020203" pitchFamily="34" charset="0"/>
            </a:endParaRPr>
          </a:p>
          <a:p>
            <a:pPr marL="285750" indent="-285750">
              <a:buFont typeface="Arial" panose="020B0604020202020204" pitchFamily="34" charset="0"/>
              <a:buChar char="•"/>
            </a:pPr>
            <a:endParaRPr lang="en-US" sz="1800" dirty="0">
              <a:latin typeface="+mj-lt"/>
            </a:endParaRPr>
          </a:p>
          <a:p>
            <a:pPr marL="285750" indent="-285750">
              <a:buFont typeface="Arial" panose="020B0604020202020204" pitchFamily="34" charset="0"/>
              <a:buChar char="•"/>
            </a:pPr>
            <a:endParaRPr lang="en-US" sz="1800" dirty="0">
              <a:latin typeface="+mj-lt"/>
            </a:endParaRPr>
          </a:p>
        </p:txBody>
      </p:sp>
    </p:spTree>
    <p:extLst>
      <p:ext uri="{BB962C8B-B14F-4D97-AF65-F5344CB8AC3E}">
        <p14:creationId xmlns:p14="http://schemas.microsoft.com/office/powerpoint/2010/main" val="3104362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Productividad</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9900" y="4060058"/>
            <a:ext cx="789198" cy="756313"/>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8815063" y="2651782"/>
            <a:ext cx="2774882" cy="819251"/>
            <a:chOff x="8463731" y="3905626"/>
            <a:chExt cx="2701372" cy="797550"/>
          </a:xfrm>
          <a:effectLst>
            <a:outerShdw blurRad="50800" dist="38100" dir="2700000" algn="tl" rotWithShape="0">
              <a:prstClr val="black">
                <a:alpha val="40000"/>
              </a:prstClr>
            </a:outerShdw>
          </a:effectLst>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9780" y="3905626"/>
              <a:ext cx="955307" cy="79755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3731" y="3971960"/>
              <a:ext cx="743281" cy="72586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6918" y="3921124"/>
              <a:ext cx="827757" cy="76676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6785" y="3945625"/>
              <a:ext cx="818318" cy="751576"/>
            </a:xfrm>
            <a:prstGeom prst="rect">
              <a:avLst/>
            </a:prstGeom>
          </p:spPr>
        </p:pic>
      </p:grpSp>
      <p:grpSp>
        <p:nvGrpSpPr>
          <p:cNvPr id="9" name="Group 8"/>
          <p:cNvGrpSpPr/>
          <p:nvPr/>
        </p:nvGrpSpPr>
        <p:grpSpPr>
          <a:xfrm>
            <a:off x="8800824" y="2009661"/>
            <a:ext cx="2758740" cy="767055"/>
            <a:chOff x="8415277" y="3314011"/>
            <a:chExt cx="2759131" cy="767164"/>
          </a:xfrm>
          <a:effectLst>
            <a:outerShdw blurRad="50800" dist="38100" dir="2700000" algn="tl" rotWithShape="0">
              <a:prstClr val="black">
                <a:alpha val="40000"/>
              </a:prstClr>
            </a:outerShdw>
          </a:effectLst>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29576" y="3321710"/>
              <a:ext cx="844832" cy="759465"/>
            </a:xfrm>
            <a:prstGeom prst="rect">
              <a:avLst/>
            </a:prstGeom>
          </p:spPr>
        </p:pic>
        <p:grpSp>
          <p:nvGrpSpPr>
            <p:cNvPr id="11" name="Group 10"/>
            <p:cNvGrpSpPr/>
            <p:nvPr/>
          </p:nvGrpSpPr>
          <p:grpSpPr>
            <a:xfrm>
              <a:off x="8415277" y="3314011"/>
              <a:ext cx="2033150" cy="752393"/>
              <a:chOff x="8415277" y="3314011"/>
              <a:chExt cx="2033150" cy="752393"/>
            </a:xfrm>
          </p:grpSpPr>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06069" y="3314011"/>
                <a:ext cx="742358" cy="730621"/>
              </a:xfrm>
              <a:prstGeom prst="rect">
                <a:avLst/>
              </a:prstGeom>
            </p:spPr>
          </p:pic>
          <p:grpSp>
            <p:nvGrpSpPr>
              <p:cNvPr id="13" name="Group 12"/>
              <p:cNvGrpSpPr/>
              <p:nvPr/>
            </p:nvGrpSpPr>
            <p:grpSpPr>
              <a:xfrm>
                <a:off x="8415277" y="3329729"/>
                <a:ext cx="1388921" cy="736675"/>
                <a:chOff x="8658038" y="3329729"/>
                <a:chExt cx="1388921" cy="736675"/>
              </a:xfrm>
            </p:grpSpPr>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b="8022"/>
                <a:stretch/>
              </p:blipFill>
              <p:spPr>
                <a:xfrm>
                  <a:off x="9303871" y="3329729"/>
                  <a:ext cx="743088" cy="667134"/>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8038" y="3336721"/>
                  <a:ext cx="840152" cy="729683"/>
                </a:xfrm>
                <a:prstGeom prst="rect">
                  <a:avLst/>
                </a:prstGeom>
              </p:spPr>
            </p:pic>
          </p:grpSp>
        </p:grpSp>
      </p:grpSp>
      <p:grpSp>
        <p:nvGrpSpPr>
          <p:cNvPr id="16" name="Group 15"/>
          <p:cNvGrpSpPr/>
          <p:nvPr/>
        </p:nvGrpSpPr>
        <p:grpSpPr>
          <a:xfrm>
            <a:off x="8785808" y="3355736"/>
            <a:ext cx="2757492" cy="857809"/>
            <a:chOff x="8460321" y="4557489"/>
            <a:chExt cx="2691725" cy="837350"/>
          </a:xfrm>
          <a:effectLst>
            <a:outerShdw blurRad="50800" dist="38100" dir="2700000" algn="tl" rotWithShape="0">
              <a:prstClr val="black">
                <a:alpha val="40000"/>
              </a:prstClr>
            </a:outerShdw>
          </a:effectLst>
        </p:grpSpPr>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74354" y="4614235"/>
              <a:ext cx="821515" cy="687982"/>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8439" y="4557489"/>
              <a:ext cx="785598" cy="785598"/>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60321" y="4605549"/>
              <a:ext cx="865295" cy="789290"/>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79135" y="4583557"/>
              <a:ext cx="772911" cy="772911"/>
            </a:xfrm>
            <a:prstGeom prst="rect">
              <a:avLst/>
            </a:prstGeom>
          </p:spPr>
        </p:pic>
      </p:grpSp>
      <p:pic>
        <p:nvPicPr>
          <p:cNvPr id="21" name="Picture 20"/>
          <p:cNvPicPr>
            <a:picLocks noChangeAspect="1"/>
          </p:cNvPicPr>
          <p:nvPr/>
        </p:nvPicPr>
        <p:blipFill rotWithShape="1">
          <a:blip r:embed="rId15" cstate="print">
            <a:extLst>
              <a:ext uri="{28A0092B-C50C-407E-A947-70E740481C1C}">
                <a14:useLocalDpi xmlns:a14="http://schemas.microsoft.com/office/drawing/2010/main" val="0"/>
              </a:ext>
            </a:extLst>
          </a:blip>
          <a:srcRect b="18831"/>
          <a:stretch/>
        </p:blipFill>
        <p:spPr>
          <a:xfrm rot="4798779">
            <a:off x="6029797" y="2396931"/>
            <a:ext cx="3131625" cy="2795778"/>
          </a:xfrm>
          <a:prstGeom prst="rect">
            <a:avLst/>
          </a:prstGeom>
          <a:effectLst>
            <a:outerShdw blurRad="76200" dist="12700" dir="2700000" sy="-23000" kx="-800400" algn="bl" rotWithShape="0">
              <a:prstClr val="black">
                <a:alpha val="20000"/>
              </a:prstClr>
            </a:outerShdw>
          </a:effectLst>
        </p:spPr>
      </p:pic>
      <p:grpSp>
        <p:nvGrpSpPr>
          <p:cNvPr id="25" name="Group 24"/>
          <p:cNvGrpSpPr/>
          <p:nvPr/>
        </p:nvGrpSpPr>
        <p:grpSpPr>
          <a:xfrm rot="411119">
            <a:off x="6878243" y="3305830"/>
            <a:ext cx="1468017" cy="538563"/>
            <a:chOff x="4205395" y="4863068"/>
            <a:chExt cx="2104111" cy="771922"/>
          </a:xfrm>
          <a:scene3d>
            <a:camera prst="orthographicFront">
              <a:rot lat="21246000" lon="450000" rev="19320000"/>
            </a:camera>
            <a:lightRig rig="threePt" dir="t"/>
          </a:scene3d>
        </p:grpSpPr>
        <p:pic>
          <p:nvPicPr>
            <p:cNvPr id="27" name="Picture 2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26336" y="4863068"/>
              <a:ext cx="780079" cy="747575"/>
            </a:xfrm>
            <a:prstGeom prst="rect">
              <a:avLst/>
            </a:prstGeom>
            <a:effectLst/>
          </p:spPr>
        </p:pic>
        <p:pic>
          <p:nvPicPr>
            <p:cNvPr id="28" name="Picture 2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05395" y="4869828"/>
              <a:ext cx="742358" cy="730621"/>
            </a:xfrm>
            <a:prstGeom prst="rect">
              <a:avLst/>
            </a:prstGeom>
            <a:effectLst/>
          </p:spPr>
        </p:pic>
        <p:pic>
          <p:nvPicPr>
            <p:cNvPr id="31" name="Picture 3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63950" y="4874874"/>
              <a:ext cx="845556" cy="760116"/>
            </a:xfrm>
            <a:prstGeom prst="rect">
              <a:avLst/>
            </a:prstGeom>
            <a:effectLst/>
          </p:spPr>
        </p:pic>
      </p:grpSp>
      <p:sp>
        <p:nvSpPr>
          <p:cNvPr id="22" name="Text Placeholder 21"/>
          <p:cNvSpPr>
            <a:spLocks noGrp="1"/>
          </p:cNvSpPr>
          <p:nvPr>
            <p:ph type="body" sz="quarter" idx="11"/>
          </p:nvPr>
        </p:nvSpPr>
        <p:spPr>
          <a:xfrm>
            <a:off x="277583" y="1636152"/>
            <a:ext cx="5669012" cy="4930336"/>
          </a:xfrm>
        </p:spPr>
        <p:txBody>
          <a:bodyPr/>
          <a:lstStyle/>
          <a:p>
            <a:pPr marL="285750" indent="-285750">
              <a:buFont typeface="Arial" panose="020B0604020202020204" pitchFamily="34" charset="0"/>
              <a:buChar char="•"/>
            </a:pPr>
            <a:r>
              <a:rPr lang="en-US" sz="1800" dirty="0" err="1" smtClean="0">
                <a:latin typeface="Segoe UI (Headings)"/>
              </a:rPr>
              <a:t>Notificaciones</a:t>
            </a:r>
            <a:r>
              <a:rPr lang="en-US" sz="1800" dirty="0" smtClean="0">
                <a:latin typeface="Segoe UI (Headings)"/>
              </a:rPr>
              <a:t>.</a:t>
            </a:r>
            <a:endParaRPr lang="en-US" sz="1800" dirty="0">
              <a:latin typeface="Segoe UI (Headings)"/>
            </a:endParaRPr>
          </a:p>
          <a:p>
            <a:pPr marL="285750" indent="-285750">
              <a:buFont typeface="Arial" panose="020B0604020202020204" pitchFamily="34" charset="0"/>
              <a:buChar char="•"/>
            </a:pPr>
            <a:r>
              <a:rPr lang="en-US" sz="1800" dirty="0" err="1" smtClean="0">
                <a:latin typeface="Segoe UI (Headings)"/>
                <a:cs typeface="Segoe UI" panose="020B0502040204020203" pitchFamily="34" charset="0"/>
              </a:rPr>
              <a:t>Llamadas</a:t>
            </a:r>
            <a:r>
              <a:rPr lang="en-US" sz="1800" dirty="0" smtClean="0">
                <a:latin typeface="Segoe UI (Headings)"/>
                <a:cs typeface="Segoe UI" panose="020B0502040204020203" pitchFamily="34" charset="0"/>
              </a:rPr>
              <a:t> </a:t>
            </a:r>
            <a:r>
              <a:rPr lang="en-US" sz="1800" dirty="0" err="1" smtClean="0">
                <a:latin typeface="Segoe UI (Headings)"/>
                <a:cs typeface="Segoe UI" panose="020B0502040204020203" pitchFamily="34" charset="0"/>
              </a:rPr>
              <a:t>perdidas</a:t>
            </a:r>
            <a:r>
              <a:rPr lang="en-US" sz="1800" dirty="0" smtClean="0">
                <a:latin typeface="Segoe UI (Headings)"/>
                <a:cs typeface="Segoe UI" panose="020B0502040204020203" pitchFamily="34" charset="0"/>
              </a:rPr>
              <a:t>, </a:t>
            </a:r>
            <a:r>
              <a:rPr lang="en-US" sz="1800" dirty="0" err="1" smtClean="0">
                <a:latin typeface="Segoe UI (Headings)"/>
                <a:cs typeface="Segoe UI" panose="020B0502040204020203" pitchFamily="34" charset="0"/>
              </a:rPr>
              <a:t>mensajes</a:t>
            </a:r>
            <a:r>
              <a:rPr lang="en-US" sz="1800" dirty="0" smtClean="0">
                <a:latin typeface="Segoe UI (Headings)"/>
                <a:cs typeface="Segoe UI" panose="020B0502040204020203" pitchFamily="34" charset="0"/>
              </a:rPr>
              <a:t>, el </a:t>
            </a:r>
            <a:r>
              <a:rPr lang="en-US" sz="1800" dirty="0" err="1" smtClean="0">
                <a:latin typeface="Segoe UI (Headings)"/>
                <a:cs typeface="Segoe UI" panose="020B0502040204020203" pitchFamily="34" charset="0"/>
              </a:rPr>
              <a:t>tiempo</a:t>
            </a:r>
            <a:r>
              <a:rPr lang="en-US" sz="1800" dirty="0" smtClean="0">
                <a:latin typeface="Segoe UI (Headings)"/>
                <a:cs typeface="Segoe UI" panose="020B0502040204020203" pitchFamily="34" charset="0"/>
              </a:rPr>
              <a:t>, twitter y </a:t>
            </a:r>
            <a:r>
              <a:rPr lang="en-US" sz="1800" dirty="0" err="1" smtClean="0">
                <a:latin typeface="Segoe UI (Headings)"/>
                <a:cs typeface="Segoe UI" panose="020B0502040204020203" pitchFamily="34" charset="0"/>
              </a:rPr>
              <a:t>más</a:t>
            </a:r>
            <a:r>
              <a:rPr lang="en-US" sz="1800" dirty="0" smtClean="0">
                <a:latin typeface="Segoe UI (Headings)"/>
                <a:cs typeface="Segoe UI" panose="020B0502040204020203" pitchFamily="34" charset="0"/>
              </a:rPr>
              <a:t>.</a:t>
            </a:r>
            <a:endParaRPr lang="en-US" sz="1800" dirty="0">
              <a:latin typeface="Segoe UI (Headings)"/>
              <a:cs typeface="Segoe UI" panose="020B0502040204020203" pitchFamily="34" charset="0"/>
            </a:endParaRPr>
          </a:p>
          <a:p>
            <a:pPr marL="285750" indent="-285750">
              <a:buFont typeface="Arial" panose="020B0604020202020204" pitchFamily="34" charset="0"/>
              <a:buChar char="•"/>
            </a:pPr>
            <a:r>
              <a:rPr lang="en-US" sz="1800" dirty="0" err="1" smtClean="0">
                <a:latin typeface="Segoe UI (Headings)"/>
                <a:cs typeface="Segoe UI" panose="020B0502040204020203" pitchFamily="34" charset="0"/>
              </a:rPr>
              <a:t>Alertas</a:t>
            </a:r>
            <a:r>
              <a:rPr lang="en-US" sz="1800" dirty="0" smtClean="0">
                <a:latin typeface="Segoe UI (Headings)"/>
                <a:cs typeface="Segoe UI" panose="020B0502040204020203" pitchFamily="34" charset="0"/>
              </a:rPr>
              <a:t> de </a:t>
            </a:r>
            <a:r>
              <a:rPr lang="en-US" sz="1800" dirty="0" err="1" smtClean="0">
                <a:latin typeface="Segoe UI (Headings)"/>
                <a:cs typeface="Segoe UI" panose="020B0502040204020203" pitchFamily="34" charset="0"/>
              </a:rPr>
              <a:t>calendario</a:t>
            </a:r>
            <a:r>
              <a:rPr lang="en-US" sz="1800" dirty="0" smtClean="0">
                <a:latin typeface="Segoe UI (Headings)"/>
                <a:cs typeface="Segoe UI" panose="020B0502040204020203" pitchFamily="34" charset="0"/>
              </a:rPr>
              <a:t> y previews de </a:t>
            </a:r>
            <a:r>
              <a:rPr lang="en-US" sz="1800" dirty="0" err="1" smtClean="0">
                <a:latin typeface="Segoe UI (Headings)"/>
                <a:cs typeface="Segoe UI" panose="020B0502040204020203" pitchFamily="34" charset="0"/>
              </a:rPr>
              <a:t>correos</a:t>
            </a:r>
            <a:r>
              <a:rPr lang="en-US" sz="1800" dirty="0" smtClean="0">
                <a:latin typeface="Segoe UI (Headings)"/>
                <a:cs typeface="Segoe UI" panose="020B0502040204020203" pitchFamily="34" charset="0"/>
              </a:rPr>
              <a:t>.</a:t>
            </a:r>
            <a:endParaRPr lang="en-US" sz="1800" dirty="0">
              <a:latin typeface="Segoe UI (Headings)"/>
              <a:cs typeface="Segoe UI" panose="020B0502040204020203" pitchFamily="34" charset="0"/>
            </a:endParaRPr>
          </a:p>
          <a:p>
            <a:pPr marL="285750" indent="-285750">
              <a:buFont typeface="Arial" panose="020B0604020202020204" pitchFamily="34" charset="0"/>
              <a:buChar char="•"/>
            </a:pPr>
            <a:r>
              <a:rPr lang="en-US" sz="1800" dirty="0" smtClean="0">
                <a:latin typeface="Segoe UI (Headings)"/>
                <a:cs typeface="Segoe UI" panose="020B0502040204020203" pitchFamily="34" charset="0"/>
              </a:rPr>
              <a:t>Cortana</a:t>
            </a:r>
            <a:r>
              <a:rPr lang="en-US" sz="1800" dirty="0">
                <a:latin typeface="Segoe UI (Headings)"/>
                <a:cs typeface="Segoe UI" panose="020B0502040204020203" pitchFamily="34" charset="0"/>
              </a:rPr>
              <a:t>.</a:t>
            </a:r>
          </a:p>
        </p:txBody>
      </p:sp>
    </p:spTree>
    <p:extLst>
      <p:ext uri="{BB962C8B-B14F-4D97-AF65-F5344CB8AC3E}">
        <p14:creationId xmlns:p14="http://schemas.microsoft.com/office/powerpoint/2010/main" val="1994176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1000"/>
                                        <p:tgtEl>
                                          <p:spTgt spid="22">
                                            <p:txEl>
                                              <p:pRg st="1" end="1"/>
                                            </p:txEl>
                                          </p:spTgt>
                                        </p:tgtEl>
                                      </p:cBhvr>
                                    </p:animEffect>
                                    <p:anim calcmode="lin" valueType="num">
                                      <p:cBhvr>
                                        <p:cTn id="8"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xEl>
                                              <p:pRg st="2" end="2"/>
                                            </p:txEl>
                                          </p:spTgt>
                                        </p:tgtEl>
                                        <p:attrNameLst>
                                          <p:attrName>style.visibility</p:attrName>
                                        </p:attrNameLst>
                                      </p:cBhvr>
                                      <p:to>
                                        <p:strVal val="visible"/>
                                      </p:to>
                                    </p:set>
                                    <p:animEffect transition="in" filter="fade">
                                      <p:cBhvr>
                                        <p:cTn id="14" dur="1000"/>
                                        <p:tgtEl>
                                          <p:spTgt spid="22">
                                            <p:txEl>
                                              <p:pRg st="2" end="2"/>
                                            </p:txEl>
                                          </p:spTgt>
                                        </p:tgtEl>
                                      </p:cBhvr>
                                    </p:animEffect>
                                    <p:anim calcmode="lin" valueType="num">
                                      <p:cBhvr>
                                        <p:cTn id="1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1000"/>
                                        <p:tgtEl>
                                          <p:spTgt spid="22">
                                            <p:txEl>
                                              <p:pRg st="3" end="3"/>
                                            </p:txEl>
                                          </p:spTgt>
                                        </p:tgtEl>
                                      </p:cBhvr>
                                    </p:animEffect>
                                    <p:anim calcmode="lin" valueType="num">
                                      <p:cBhvr>
                                        <p:cTn id="22"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7952" y="5519183"/>
            <a:ext cx="789198" cy="756313"/>
          </a:xfrm>
          <a:prstGeom prst="rect">
            <a:avLst/>
          </a:prstGeom>
          <a:effectLst>
            <a:outerShdw blurRad="50800" dist="38100" dir="2700000" algn="tl" rotWithShape="0">
              <a:prstClr val="black">
                <a:alpha val="40000"/>
              </a:prstClr>
            </a:outerShdw>
          </a:effectLst>
        </p:spPr>
      </p:pic>
      <p:grpSp>
        <p:nvGrpSpPr>
          <p:cNvPr id="95" name="Group 94"/>
          <p:cNvGrpSpPr/>
          <p:nvPr/>
        </p:nvGrpSpPr>
        <p:grpSpPr>
          <a:xfrm>
            <a:off x="3010970" y="5487447"/>
            <a:ext cx="2801544" cy="819251"/>
            <a:chOff x="8463731" y="3905626"/>
            <a:chExt cx="2727332" cy="797550"/>
          </a:xfrm>
          <a:effectLst>
            <a:outerShdw blurRad="50800" dist="38100" dir="2700000" algn="tl" rotWithShape="0">
              <a:prstClr val="black">
                <a:alpha val="40000"/>
              </a:prstClr>
            </a:outerShdw>
          </a:effectLst>
        </p:grpSpPr>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4614" y="3905626"/>
              <a:ext cx="955307" cy="797550"/>
            </a:xfrm>
            <a:prstGeom prst="rect">
              <a:avLst/>
            </a:prstGeom>
          </p:spPr>
        </p:pic>
        <p:pic>
          <p:nvPicPr>
            <p:cNvPr id="80" name="Picture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3731" y="3971960"/>
              <a:ext cx="743281" cy="725861"/>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6918" y="3921124"/>
              <a:ext cx="827757" cy="766764"/>
            </a:xfrm>
            <a:prstGeom prst="rect">
              <a:avLst/>
            </a:prstGeom>
          </p:spPr>
        </p:pic>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72745" y="3941916"/>
              <a:ext cx="818318" cy="751576"/>
            </a:xfrm>
            <a:prstGeom prst="rect">
              <a:avLst/>
            </a:prstGeom>
          </p:spPr>
        </p:pic>
      </p:grpSp>
      <p:grpSp>
        <p:nvGrpSpPr>
          <p:cNvPr id="94" name="Group 93"/>
          <p:cNvGrpSpPr/>
          <p:nvPr/>
        </p:nvGrpSpPr>
        <p:grpSpPr>
          <a:xfrm>
            <a:off x="422176" y="5520405"/>
            <a:ext cx="2758740" cy="767055"/>
            <a:chOff x="8415277" y="3314011"/>
            <a:chExt cx="2759131" cy="767164"/>
          </a:xfrm>
          <a:effectLst>
            <a:outerShdw blurRad="50800" dist="38100" dir="2700000" algn="tl" rotWithShape="0">
              <a:prstClr val="black">
                <a:alpha val="40000"/>
              </a:prstClr>
            </a:outerShdw>
          </a:effectLst>
        </p:grpSpPr>
        <p:pic>
          <p:nvPicPr>
            <p:cNvPr id="81" name="Picture 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29576" y="3321710"/>
              <a:ext cx="844832" cy="759465"/>
            </a:xfrm>
            <a:prstGeom prst="rect">
              <a:avLst/>
            </a:prstGeom>
          </p:spPr>
        </p:pic>
        <p:grpSp>
          <p:nvGrpSpPr>
            <p:cNvPr id="93" name="Group 92"/>
            <p:cNvGrpSpPr/>
            <p:nvPr/>
          </p:nvGrpSpPr>
          <p:grpSpPr>
            <a:xfrm>
              <a:off x="8415277" y="3314011"/>
              <a:ext cx="2033150" cy="752393"/>
              <a:chOff x="8415277" y="3314011"/>
              <a:chExt cx="2033150" cy="752393"/>
            </a:xfrm>
          </p:grpSpPr>
          <p:pic>
            <p:nvPicPr>
              <p:cNvPr id="83" name="Picture 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06069" y="3314011"/>
                <a:ext cx="742358" cy="730621"/>
              </a:xfrm>
              <a:prstGeom prst="rect">
                <a:avLst/>
              </a:prstGeom>
            </p:spPr>
          </p:pic>
          <p:grpSp>
            <p:nvGrpSpPr>
              <p:cNvPr id="92" name="Group 91"/>
              <p:cNvGrpSpPr/>
              <p:nvPr/>
            </p:nvGrpSpPr>
            <p:grpSpPr>
              <a:xfrm>
                <a:off x="8415277" y="3329729"/>
                <a:ext cx="1388921" cy="736675"/>
                <a:chOff x="8658038" y="3329729"/>
                <a:chExt cx="1388921" cy="736675"/>
              </a:xfrm>
            </p:grpSpPr>
            <p:pic>
              <p:nvPicPr>
                <p:cNvPr id="87" name="Picture 86"/>
                <p:cNvPicPr>
                  <a:picLocks noChangeAspect="1"/>
                </p:cNvPicPr>
                <p:nvPr/>
              </p:nvPicPr>
              <p:blipFill rotWithShape="1">
                <a:blip r:embed="rId10" cstate="print">
                  <a:extLst>
                    <a:ext uri="{28A0092B-C50C-407E-A947-70E740481C1C}">
                      <a14:useLocalDpi xmlns:a14="http://schemas.microsoft.com/office/drawing/2010/main" val="0"/>
                    </a:ext>
                  </a:extLst>
                </a:blip>
                <a:srcRect b="8022"/>
                <a:stretch/>
              </p:blipFill>
              <p:spPr>
                <a:xfrm>
                  <a:off x="9303871" y="3329729"/>
                  <a:ext cx="743088" cy="667134"/>
                </a:xfrm>
                <a:prstGeom prst="rect">
                  <a:avLst/>
                </a:prstGeom>
              </p:spPr>
            </p:pic>
            <p:pic>
              <p:nvPicPr>
                <p:cNvPr id="89" name="Picture 8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58038" y="3336721"/>
                  <a:ext cx="840152" cy="729683"/>
                </a:xfrm>
                <a:prstGeom prst="rect">
                  <a:avLst/>
                </a:prstGeom>
              </p:spPr>
            </p:pic>
          </p:grpSp>
        </p:grpSp>
      </p:grpSp>
      <p:grpSp>
        <p:nvGrpSpPr>
          <p:cNvPr id="96" name="Group 95"/>
          <p:cNvGrpSpPr/>
          <p:nvPr/>
        </p:nvGrpSpPr>
        <p:grpSpPr>
          <a:xfrm>
            <a:off x="5608541" y="5501772"/>
            <a:ext cx="2777809" cy="857809"/>
            <a:chOff x="8465279" y="4557489"/>
            <a:chExt cx="2711557" cy="837350"/>
          </a:xfrm>
          <a:effectLst>
            <a:outerShdw blurRad="50800" dist="38100" dir="2700000" algn="tl" rotWithShape="0">
              <a:prstClr val="black">
                <a:alpha val="40000"/>
              </a:prstClr>
            </a:outerShdw>
          </a:effectLst>
        </p:grpSpPr>
        <p:pic>
          <p:nvPicPr>
            <p:cNvPr id="78" name="Picture 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89228" y="4614235"/>
              <a:ext cx="821515" cy="687982"/>
            </a:xfrm>
            <a:prstGeom prst="rect">
              <a:avLst/>
            </a:prstGeom>
          </p:spPr>
        </p:pic>
        <p:pic>
          <p:nvPicPr>
            <p:cNvPr id="84" name="Picture 8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48272" y="4557489"/>
              <a:ext cx="785598" cy="785598"/>
            </a:xfrm>
            <a:prstGeom prst="rect">
              <a:avLst/>
            </a:prstGeom>
          </p:spPr>
        </p:pic>
        <p:pic>
          <p:nvPicPr>
            <p:cNvPr id="85" name="Picture 8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65279" y="4605549"/>
              <a:ext cx="865295" cy="789290"/>
            </a:xfrm>
            <a:prstGeom prst="rect">
              <a:avLst/>
            </a:prstGeom>
          </p:spPr>
        </p:pic>
        <p:pic>
          <p:nvPicPr>
            <p:cNvPr id="90" name="Picture 8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403925" y="4583557"/>
              <a:ext cx="772911" cy="772911"/>
            </a:xfrm>
            <a:prstGeom prst="rect">
              <a:avLst/>
            </a:prstGeom>
          </p:spPr>
        </p:pic>
      </p:grpSp>
      <p:pic>
        <p:nvPicPr>
          <p:cNvPr id="9" name="Picture 8"/>
          <p:cNvPicPr>
            <a:picLocks noChangeAspect="1"/>
          </p:cNvPicPr>
          <p:nvPr/>
        </p:nvPicPr>
        <p:blipFill rotWithShape="1">
          <a:blip r:embed="rId16" cstate="print">
            <a:extLst>
              <a:ext uri="{28A0092B-C50C-407E-A947-70E740481C1C}">
                <a14:useLocalDpi xmlns:a14="http://schemas.microsoft.com/office/drawing/2010/main" val="0"/>
              </a:ext>
            </a:extLst>
          </a:blip>
          <a:srcRect l="4262" t="20445" r="83466" b="35163"/>
          <a:stretch/>
        </p:blipFill>
        <p:spPr>
          <a:xfrm>
            <a:off x="536332" y="1349113"/>
            <a:ext cx="1495498" cy="3043981"/>
          </a:xfrm>
          <a:prstGeom prst="rect">
            <a:avLst/>
          </a:prstGeom>
          <a:ln>
            <a:noFill/>
          </a:ln>
          <a:effectLst>
            <a:outerShdw blurRad="190500" algn="tl" rotWithShape="0">
              <a:srgbClr val="000000">
                <a:alpha val="70000"/>
              </a:srgbClr>
            </a:outerShdw>
          </a:effectLst>
        </p:spPr>
      </p:pic>
      <p:pic>
        <p:nvPicPr>
          <p:cNvPr id="33" name="Picture 32"/>
          <p:cNvPicPr>
            <a:picLocks noChangeAspect="1"/>
          </p:cNvPicPr>
          <p:nvPr/>
        </p:nvPicPr>
        <p:blipFill rotWithShape="1">
          <a:blip r:embed="rId17" cstate="print">
            <a:extLst>
              <a:ext uri="{28A0092B-C50C-407E-A947-70E740481C1C}">
                <a14:useLocalDpi xmlns:a14="http://schemas.microsoft.com/office/drawing/2010/main" val="0"/>
              </a:ext>
            </a:extLst>
          </a:blip>
          <a:srcRect b="18831"/>
          <a:stretch/>
        </p:blipFill>
        <p:spPr>
          <a:xfrm rot="4798779">
            <a:off x="8345706" y="1671972"/>
            <a:ext cx="3615928" cy="3228141"/>
          </a:xfrm>
          <a:prstGeom prst="rect">
            <a:avLst/>
          </a:prstGeom>
          <a:effectLst>
            <a:outerShdw blurRad="76200" dist="12700" dir="2700000" sy="-23000" kx="-800400" algn="bl" rotWithShape="0">
              <a:prstClr val="black">
                <a:alpha val="20000"/>
              </a:prstClr>
            </a:outerShdw>
          </a:effectLst>
        </p:spPr>
      </p:pic>
      <p:pic>
        <p:nvPicPr>
          <p:cNvPr id="3" name="Picture 2"/>
          <p:cNvPicPr>
            <a:picLocks noChangeAspect="1"/>
          </p:cNvPicPr>
          <p:nvPr/>
        </p:nvPicPr>
        <p:blipFill rotWithShape="1">
          <a:blip r:embed="rId18" cstate="print">
            <a:extLst>
              <a:ext uri="{28A0092B-C50C-407E-A947-70E740481C1C}">
                <a14:useLocalDpi xmlns:a14="http://schemas.microsoft.com/office/drawing/2010/main" val="0"/>
              </a:ext>
            </a:extLst>
          </a:blip>
          <a:srcRect l="11900" t="20000" r="76331" b="31634"/>
          <a:stretch/>
        </p:blipFill>
        <p:spPr>
          <a:xfrm>
            <a:off x="1234710" y="1323525"/>
            <a:ext cx="1434149" cy="331647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val="0"/>
              </a:ext>
            </a:extLst>
          </a:blip>
          <a:srcRect l="18667" t="20000" r="68608" b="30196"/>
          <a:stretch/>
        </p:blipFill>
        <p:spPr>
          <a:xfrm>
            <a:off x="2048527" y="1323524"/>
            <a:ext cx="1550675" cy="3415069"/>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20" cstate="print">
            <a:extLst>
              <a:ext uri="{28A0092B-C50C-407E-A947-70E740481C1C}">
                <a14:useLocalDpi xmlns:a14="http://schemas.microsoft.com/office/drawing/2010/main" val="0"/>
              </a:ext>
            </a:extLst>
          </a:blip>
          <a:srcRect l="27035" t="19869" r="61565" b="28889"/>
          <a:stretch/>
        </p:blipFill>
        <p:spPr>
          <a:xfrm>
            <a:off x="2883811" y="1312790"/>
            <a:ext cx="1389333" cy="3513668"/>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21" cstate="print">
            <a:extLst>
              <a:ext uri="{28A0092B-C50C-407E-A947-70E740481C1C}">
                <a14:useLocalDpi xmlns:a14="http://schemas.microsoft.com/office/drawing/2010/main" val="0"/>
              </a:ext>
            </a:extLst>
          </a:blip>
          <a:srcRect l="31244" t="20000" r="55884" b="27582"/>
          <a:stretch/>
        </p:blipFill>
        <p:spPr>
          <a:xfrm>
            <a:off x="3630832" y="1321291"/>
            <a:ext cx="1568601" cy="3680069"/>
          </a:xfrm>
          <a:prstGeom prst="rect">
            <a:avLst/>
          </a:prstGeom>
          <a:ln>
            <a:noFill/>
          </a:ln>
          <a:effectLst>
            <a:outerShdw blurRad="190500" algn="tl" rotWithShape="0">
              <a:srgbClr val="000000">
                <a:alpha val="70000"/>
              </a:srgbClr>
            </a:outerShdw>
          </a:effectLst>
        </p:spPr>
      </p:pic>
      <p:pic>
        <p:nvPicPr>
          <p:cNvPr id="24" name="Picture 23"/>
          <p:cNvPicPr>
            <a:picLocks noChangeAspect="1"/>
          </p:cNvPicPr>
          <p:nvPr/>
        </p:nvPicPr>
        <p:blipFill rotWithShape="1">
          <a:blip r:embed="rId22" cstate="print">
            <a:extLst>
              <a:ext uri="{28A0092B-C50C-407E-A947-70E740481C1C}">
                <a14:useLocalDpi xmlns:a14="http://schemas.microsoft.com/office/drawing/2010/main" val="0"/>
              </a:ext>
            </a:extLst>
          </a:blip>
          <a:srcRect l="57792" t="12205" r="25001" b="9724"/>
          <a:stretch/>
        </p:blipFill>
        <p:spPr>
          <a:xfrm>
            <a:off x="4505705" y="1377372"/>
            <a:ext cx="1382497" cy="3623988"/>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23" cstate="print">
            <a:extLst>
              <a:ext uri="{28A0092B-C50C-407E-A947-70E740481C1C}">
                <a14:useLocalDpi xmlns:a14="http://schemas.microsoft.com/office/drawing/2010/main" val="0"/>
              </a:ext>
            </a:extLst>
          </a:blip>
          <a:srcRect l="40218" t="19477" r="48014" b="28935"/>
          <a:stretch/>
        </p:blipFill>
        <p:spPr>
          <a:xfrm>
            <a:off x="5259660" y="1280218"/>
            <a:ext cx="1508658" cy="3792228"/>
          </a:xfrm>
          <a:prstGeom prst="rect">
            <a:avLst/>
          </a:prstGeom>
          <a:ln>
            <a:noFill/>
          </a:ln>
          <a:effectLst>
            <a:outerShdw blurRad="190500" algn="tl" rotWithShape="0">
              <a:srgbClr val="000000">
                <a:alpha val="70000"/>
              </a:srgbClr>
            </a:outerShdw>
          </a:effectLst>
        </p:spPr>
      </p:pic>
      <p:sp>
        <p:nvSpPr>
          <p:cNvPr id="35" name="Title 3"/>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err="1" smtClean="0">
                <a:solidFill>
                  <a:schemeClr val="accent1"/>
                </a:solidFill>
              </a:rPr>
              <a:t>Integración</a:t>
            </a:r>
            <a:r>
              <a:rPr lang="en-US" sz="4705" b="1" dirty="0" smtClean="0">
                <a:solidFill>
                  <a:schemeClr val="accent1"/>
                </a:solidFill>
              </a:rPr>
              <a:t> con </a:t>
            </a:r>
            <a:r>
              <a:rPr lang="en-US" sz="4705" b="1" dirty="0" err="1" smtClean="0">
                <a:solidFill>
                  <a:schemeClr val="accent1"/>
                </a:solidFill>
              </a:rPr>
              <a:t>teléfonos</a:t>
            </a:r>
            <a:endParaRPr lang="en-US" sz="4705" b="1" dirty="0">
              <a:solidFill>
                <a:schemeClr val="accent1"/>
              </a:solidFill>
            </a:endParaRPr>
          </a:p>
        </p:txBody>
      </p:sp>
    </p:spTree>
    <p:extLst>
      <p:ext uri="{BB962C8B-B14F-4D97-AF65-F5344CB8AC3E}">
        <p14:creationId xmlns:p14="http://schemas.microsoft.com/office/powerpoint/2010/main" val="400834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1000"/>
                                        <p:tgtEl>
                                          <p:spTgt spid="94"/>
                                        </p:tgtEl>
                                      </p:cBhvr>
                                    </p:animEffect>
                                    <p:anim calcmode="lin" valueType="num">
                                      <p:cBhvr>
                                        <p:cTn id="50" dur="1000" fill="hold"/>
                                        <p:tgtEl>
                                          <p:spTgt spid="94"/>
                                        </p:tgtEl>
                                        <p:attrNameLst>
                                          <p:attrName>ppt_x</p:attrName>
                                        </p:attrNameLst>
                                      </p:cBhvr>
                                      <p:tavLst>
                                        <p:tav tm="0">
                                          <p:val>
                                            <p:strVal val="#ppt_x"/>
                                          </p:val>
                                        </p:tav>
                                        <p:tav tm="100000">
                                          <p:val>
                                            <p:strVal val="#ppt_x"/>
                                          </p:val>
                                        </p:tav>
                                      </p:tavLst>
                                    </p:anim>
                                    <p:anim calcmode="lin" valueType="num">
                                      <p:cBhvr>
                                        <p:cTn id="51" dur="1000" fill="hold"/>
                                        <p:tgtEl>
                                          <p:spTgt spid="9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fade">
                                      <p:cBhvr>
                                        <p:cTn id="54" dur="1000"/>
                                        <p:tgtEl>
                                          <p:spTgt spid="95"/>
                                        </p:tgtEl>
                                      </p:cBhvr>
                                    </p:animEffect>
                                    <p:anim calcmode="lin" valueType="num">
                                      <p:cBhvr>
                                        <p:cTn id="55" dur="1000" fill="hold"/>
                                        <p:tgtEl>
                                          <p:spTgt spid="95"/>
                                        </p:tgtEl>
                                        <p:attrNameLst>
                                          <p:attrName>ppt_x</p:attrName>
                                        </p:attrNameLst>
                                      </p:cBhvr>
                                      <p:tavLst>
                                        <p:tav tm="0">
                                          <p:val>
                                            <p:strVal val="#ppt_x"/>
                                          </p:val>
                                        </p:tav>
                                        <p:tav tm="100000">
                                          <p:val>
                                            <p:strVal val="#ppt_x"/>
                                          </p:val>
                                        </p:tav>
                                      </p:tavLst>
                                    </p:anim>
                                    <p:anim calcmode="lin" valueType="num">
                                      <p:cBhvr>
                                        <p:cTn id="56" dur="1000" fill="hold"/>
                                        <p:tgtEl>
                                          <p:spTgt spid="9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1000"/>
                                        <p:tgtEl>
                                          <p:spTgt spid="96"/>
                                        </p:tgtEl>
                                      </p:cBhvr>
                                    </p:animEffect>
                                    <p:anim calcmode="lin" valueType="num">
                                      <p:cBhvr>
                                        <p:cTn id="60" dur="1000" fill="hold"/>
                                        <p:tgtEl>
                                          <p:spTgt spid="96"/>
                                        </p:tgtEl>
                                        <p:attrNameLst>
                                          <p:attrName>ppt_x</p:attrName>
                                        </p:attrNameLst>
                                      </p:cBhvr>
                                      <p:tavLst>
                                        <p:tav tm="0">
                                          <p:val>
                                            <p:strVal val="#ppt_x"/>
                                          </p:val>
                                        </p:tav>
                                        <p:tav tm="100000">
                                          <p:val>
                                            <p:strVal val="#ppt_x"/>
                                          </p:val>
                                        </p:tav>
                                      </p:tavLst>
                                    </p:anim>
                                    <p:anim calcmode="lin" valueType="num">
                                      <p:cBhvr>
                                        <p:cTn id="61" dur="1000" fill="hold"/>
                                        <p:tgtEl>
                                          <p:spTgt spid="96"/>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1000"/>
                                        <p:tgtEl>
                                          <p:spTgt spid="82"/>
                                        </p:tgtEl>
                                      </p:cBhvr>
                                    </p:animEffect>
                                    <p:anim calcmode="lin" valueType="num">
                                      <p:cBhvr>
                                        <p:cTn id="65" dur="1000" fill="hold"/>
                                        <p:tgtEl>
                                          <p:spTgt spid="82"/>
                                        </p:tgtEl>
                                        <p:attrNameLst>
                                          <p:attrName>ppt_x</p:attrName>
                                        </p:attrNameLst>
                                      </p:cBhvr>
                                      <p:tavLst>
                                        <p:tav tm="0">
                                          <p:val>
                                            <p:strVal val="#ppt_x"/>
                                          </p:val>
                                        </p:tav>
                                        <p:tav tm="100000">
                                          <p:val>
                                            <p:strVal val="#ppt_x"/>
                                          </p:val>
                                        </p:tav>
                                      </p:tavLst>
                                    </p:anim>
                                    <p:anim calcmode="lin" valueType="num">
                                      <p:cBhvr>
                                        <p:cTn id="6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Microsoft Band Xamarin SDK</a:t>
            </a:r>
            <a:endParaRPr lang="en-US" dirty="0"/>
          </a:p>
        </p:txBody>
      </p:sp>
    </p:spTree>
    <p:extLst>
      <p:ext uri="{BB962C8B-B14F-4D97-AF65-F5344CB8AC3E}">
        <p14:creationId xmlns:p14="http://schemas.microsoft.com/office/powerpoint/2010/main" val="37213547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5E1494-6B65-4E1E-9729-2B216CB62627}">
  <ds:schemaRefs>
    <ds:schemaRef ds:uri="http://purl.org/dc/elements/1.1/"/>
    <ds:schemaRef ds:uri="EEE5B532-0FC6-42A2-92D4-EABE09DEBFCC"/>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A11EA6-2FC2-46BC-88D1-DD1545DDA3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1906</Words>
  <Application>Microsoft Office PowerPoint</Application>
  <PresentationFormat>Widescreen</PresentationFormat>
  <Paragraphs>309</Paragraphs>
  <Slides>35</Slides>
  <Notes>10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Aller</vt:lpstr>
      <vt:lpstr>Arial</vt:lpstr>
      <vt:lpstr>Calibri</vt:lpstr>
      <vt:lpstr>Consolas</vt:lpstr>
      <vt:lpstr>Segoe UI</vt:lpstr>
      <vt:lpstr>Segoe UI (Headings)</vt:lpstr>
      <vt:lpstr>Segoe UI Light</vt:lpstr>
      <vt:lpstr>Times New Roman</vt:lpstr>
      <vt:lpstr>Verdana</vt:lpstr>
      <vt:lpstr>PPT%20Theme</vt:lpstr>
      <vt:lpstr>Desarrollo Microsoft Band</vt:lpstr>
      <vt:lpstr>Javier Suárez Ruiz</vt:lpstr>
      <vt:lpstr>PowerPoint Presentation</vt:lpstr>
      <vt:lpstr>Microsoft Band</vt:lpstr>
      <vt:lpstr>Microsoft Band</vt:lpstr>
      <vt:lpstr>Salud &amp; Fitness</vt:lpstr>
      <vt:lpstr>Productividad</vt:lpstr>
      <vt:lpstr>PowerPoint Presentation</vt:lpstr>
      <vt:lpstr>Microsoft Band Xamarin SDK</vt:lpstr>
      <vt:lpstr>Microsoft Band Xamarin SDK</vt:lpstr>
      <vt:lpstr>Conectando con la Band</vt:lpstr>
      <vt:lpstr>Conectando con la Band</vt:lpstr>
      <vt:lpstr>Obteniendo información de sensores</vt:lpstr>
      <vt:lpstr>Tipos de sensores</vt:lpstr>
      <vt:lpstr>Trabajando con sensores</vt:lpstr>
      <vt:lpstr>Trabajando con sensores</vt:lpstr>
      <vt:lpstr>Creando tiles</vt:lpstr>
      <vt:lpstr>Creando tiles</vt:lpstr>
      <vt:lpstr>Notificaciones</vt:lpstr>
      <vt:lpstr>Custom layouts</vt:lpstr>
      <vt:lpstr>Enviando páginas usando custom layouts</vt:lpstr>
      <vt:lpstr>Eventos de tiles</vt:lpstr>
      <vt:lpstr>Trabajando con Tiles</vt:lpstr>
      <vt:lpstr>Personalización</vt:lpstr>
      <vt:lpstr>Personalización</vt:lpstr>
      <vt:lpstr>Personalización</vt:lpstr>
      <vt:lpstr>Personalizando la Band</vt:lpstr>
      <vt:lpstr>Microsoft Band Web tiles</vt:lpstr>
      <vt:lpstr>Web Tile</vt:lpstr>
      <vt:lpstr>Web Tile package</vt:lpstr>
      <vt:lpstr>Creando Web Tiles</vt:lpstr>
      <vt:lpstr>Microsoft Health APIs</vt:lpstr>
      <vt:lpstr>Microsoft Health APIs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2015-09-14T19:01:33Z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